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256" r:id="rId2"/>
    <p:sldId id="308" r:id="rId3"/>
    <p:sldId id="309" r:id="rId4"/>
    <p:sldId id="307" r:id="rId5"/>
    <p:sldId id="312" r:id="rId6"/>
    <p:sldId id="311" r:id="rId7"/>
    <p:sldId id="313" r:id="rId8"/>
    <p:sldId id="305" r:id="rId9"/>
    <p:sldId id="294" r:id="rId10"/>
    <p:sldId id="274" r:id="rId11"/>
    <p:sldId id="306" r:id="rId12"/>
    <p:sldId id="303" r:id="rId13"/>
    <p:sldId id="300" r:id="rId14"/>
    <p:sldId id="304" r:id="rId15"/>
    <p:sldId id="296" r:id="rId16"/>
    <p:sldId id="297" r:id="rId17"/>
    <p:sldId id="285" r:id="rId18"/>
    <p:sldId id="284" r:id="rId19"/>
    <p:sldId id="298" r:id="rId20"/>
    <p:sldId id="299" r:id="rId21"/>
    <p:sldId id="288" r:id="rId22"/>
    <p:sldId id="314" r:id="rId23"/>
    <p:sldId id="287" r:id="rId24"/>
    <p:sldId id="275" r:id="rId25"/>
    <p:sldId id="316" r:id="rId26"/>
    <p:sldId id="289" r:id="rId27"/>
    <p:sldId id="291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7" d="100"/>
          <a:sy n="67" d="100"/>
        </p:scale>
        <p:origin x="-2568" y="-8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C03508-0CBA-4ED0-8476-AFD5C9533399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171BEB-46DE-44EE-AC95-40D39C93D3F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51581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580B18-C9C2-4435-BBDA-0827EC7F8A9E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2F3515-B1A5-482E-8F78-A52C434756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19194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03C0A-EBF3-4CFD-94B9-D0E81D9779DF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B7497-65E1-437F-8AB1-1749DBAAFE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03C0A-EBF3-4CFD-94B9-D0E81D9779DF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B7497-65E1-437F-8AB1-1749DBAAFE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03C0A-EBF3-4CFD-94B9-D0E81D9779DF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B7497-65E1-437F-8AB1-1749DBAAFE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03C0A-EBF3-4CFD-94B9-D0E81D9779DF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B7497-65E1-437F-8AB1-1749DBAAFE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03C0A-EBF3-4CFD-94B9-D0E81D9779DF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B7497-65E1-437F-8AB1-1749DBAAFE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03C0A-EBF3-4CFD-94B9-D0E81D9779DF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B7497-65E1-437F-8AB1-1749DBAAFE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03C0A-EBF3-4CFD-94B9-D0E81D9779DF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B7497-65E1-437F-8AB1-1749DBAAFE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03C0A-EBF3-4CFD-94B9-D0E81D9779DF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B7497-65E1-437F-8AB1-1749DBAAFE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03C0A-EBF3-4CFD-94B9-D0E81D9779DF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B7497-65E1-437F-8AB1-1749DBAAFE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03C0A-EBF3-4CFD-94B9-D0E81D9779DF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B7497-65E1-437F-8AB1-1749DBAAFE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03C0A-EBF3-4CFD-94B9-D0E81D9779DF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B7497-65E1-437F-8AB1-1749DBAAFE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103C0A-EBF3-4CFD-94B9-D0E81D9779DF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2B7497-65E1-437F-8AB1-1749DBAAFED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legalwin.ru/sroki-godnosti-pishhevyx-produktov.html" TargetMode="Externa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consultantplus://offline/ref=C87C4825C344467E51C820183D052723E1DD4A21180E0679524CF97124E39DD3AEDCCD224EBE33B4D2B01A7330C01CC7D7C4DADF4A045CF067AEI" TargetMode="Externa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71613"/>
            <a:ext cx="7772400" cy="2786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33CC"/>
                </a:solidFill>
              </a:rPr>
              <a:t/>
            </a:r>
            <a:br>
              <a:rPr lang="ru-RU" b="1" dirty="0" smtClean="0">
                <a:solidFill>
                  <a:srgbClr val="0033CC"/>
                </a:solidFill>
              </a:rPr>
            </a:br>
            <a:r>
              <a:rPr lang="ru-RU" b="1" dirty="0" smtClean="0">
                <a:solidFill>
                  <a:srgbClr val="0033CC"/>
                </a:solidFill>
              </a:rPr>
              <a:t>Обоснование сроков годности пищевой продукции.</a:t>
            </a:r>
            <a:br>
              <a:rPr lang="ru-RU" b="1" dirty="0" smtClean="0">
                <a:solidFill>
                  <a:srgbClr val="0033CC"/>
                </a:solidFill>
              </a:rPr>
            </a:br>
            <a:r>
              <a:rPr lang="ru-RU" b="1" dirty="0">
                <a:solidFill>
                  <a:srgbClr val="0033CC"/>
                </a:solidFill>
              </a:rPr>
              <a:t/>
            </a:r>
            <a:br>
              <a:rPr lang="ru-RU" b="1" dirty="0">
                <a:solidFill>
                  <a:srgbClr val="0033CC"/>
                </a:solidFill>
              </a:rPr>
            </a:br>
            <a:r>
              <a:rPr lang="ru-RU" b="1" dirty="0" smtClean="0">
                <a:solidFill>
                  <a:srgbClr val="0033CC"/>
                </a:solidFill>
              </a:rPr>
              <a:t/>
            </a:r>
            <a:br>
              <a:rPr lang="ru-RU" b="1" dirty="0" smtClean="0">
                <a:solidFill>
                  <a:srgbClr val="0033CC"/>
                </a:solidFill>
              </a:rPr>
            </a:br>
            <a:r>
              <a:rPr lang="ru-RU" b="1" dirty="0">
                <a:solidFill>
                  <a:srgbClr val="0033CC"/>
                </a:solidFill>
              </a:rPr>
              <a:t/>
            </a:r>
            <a:br>
              <a:rPr lang="ru-RU" b="1" dirty="0">
                <a:solidFill>
                  <a:srgbClr val="0033CC"/>
                </a:solidFill>
              </a:rPr>
            </a:br>
            <a:r>
              <a:rPr lang="ru-RU" sz="2000" b="1" dirty="0" smtClean="0">
                <a:solidFill>
                  <a:srgbClr val="0033CC"/>
                </a:solidFill>
              </a:rPr>
              <a:t>Начальник отдела надзора за питанием населения, условиями обучения и воспитания  Управления Роспотребнадзора по Забайкальскому краю</a:t>
            </a:r>
            <a:br>
              <a:rPr lang="ru-RU" sz="2000" b="1" dirty="0" smtClean="0">
                <a:solidFill>
                  <a:srgbClr val="0033CC"/>
                </a:solidFill>
              </a:rPr>
            </a:br>
            <a:r>
              <a:rPr lang="ru-RU" sz="2000" b="1" dirty="0" smtClean="0">
                <a:solidFill>
                  <a:srgbClr val="0033CC"/>
                </a:solidFill>
              </a:rPr>
              <a:t>Ульданова Динара Сафиулловна</a:t>
            </a:r>
            <a:endParaRPr lang="ru-RU" sz="2000" b="1" dirty="0">
              <a:solidFill>
                <a:srgbClr val="00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500042"/>
            <a:ext cx="8572560" cy="2214578"/>
          </a:xfrm>
        </p:spPr>
        <p:txBody>
          <a:bodyPr>
            <a:normAutofit fontScale="90000"/>
          </a:bodyPr>
          <a:lstStyle/>
          <a:p>
            <a:pPr algn="l"/>
            <a:r>
              <a:rPr lang="ru-RU" sz="2400" b="1" u="sng" dirty="0" smtClean="0">
                <a:solidFill>
                  <a:srgbClr val="FF0000"/>
                </a:solidFill>
              </a:rPr>
              <a:t>Срок годности </a:t>
            </a:r>
            <a:r>
              <a:rPr lang="ru-RU" sz="2400" dirty="0" smtClean="0"/>
              <a:t>начинается с момента окончания технологического процесса по изготовлению продукта, а заканчивается критической датой, после которой свойства продукта претерпевают необратимые изменения.</a:t>
            </a:r>
            <a:br>
              <a:rPr lang="ru-RU" sz="2400" dirty="0" smtClean="0"/>
            </a:br>
            <a:r>
              <a:rPr lang="ru-RU" sz="2400" dirty="0" smtClean="0"/>
              <a:t> </a:t>
            </a:r>
            <a:r>
              <a:rPr lang="ru-RU" sz="2400" b="1" u="sng" dirty="0" smtClean="0">
                <a:solidFill>
                  <a:srgbClr val="FF0000"/>
                </a:solidFill>
              </a:rPr>
              <a:t>Срок годности </a:t>
            </a:r>
            <a:r>
              <a:rPr lang="ru-RU" sz="2400" dirty="0" smtClean="0"/>
              <a:t>— это время, до которого продукт сохраняет свои свойства:</a:t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857752" y="2500306"/>
            <a:ext cx="3571900" cy="335758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Arial" pitchFamily="34" charset="0"/>
              <a:buChar char="•"/>
            </a:pPr>
            <a:r>
              <a:rPr lang="ru-RU" sz="2000" dirty="0" smtClean="0"/>
              <a:t> допустимое содержание различных биологических веществ;</a:t>
            </a:r>
          </a:p>
          <a:p>
            <a:endParaRPr lang="ru-RU" sz="2000" dirty="0" smtClean="0"/>
          </a:p>
          <a:p>
            <a:pPr>
              <a:buFont typeface="Arial" pitchFamily="34" charset="0"/>
              <a:buChar char="•"/>
            </a:pPr>
            <a:r>
              <a:rPr lang="ru-RU" sz="2000" dirty="0" smtClean="0"/>
              <a:t>пищевая ценность;</a:t>
            </a:r>
          </a:p>
          <a:p>
            <a:endParaRPr lang="ru-RU" sz="2000" dirty="0" smtClean="0"/>
          </a:p>
          <a:p>
            <a:pPr>
              <a:buFont typeface="Arial" pitchFamily="34" charset="0"/>
              <a:buChar char="•"/>
            </a:pPr>
            <a:r>
              <a:rPr lang="ru-RU" sz="2000" dirty="0" smtClean="0"/>
              <a:t>соответствие своему функциональному предназначению.</a:t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28596" y="2500306"/>
            <a:ext cx="3643338" cy="335758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Arial" pitchFamily="34" charset="0"/>
              <a:buChar char="•"/>
            </a:pPr>
            <a:r>
              <a:rPr lang="ru-RU" dirty="0" smtClean="0"/>
              <a:t> </a:t>
            </a:r>
            <a:r>
              <a:rPr lang="ru-RU" sz="2000" dirty="0" smtClean="0"/>
              <a:t>органолептические</a:t>
            </a:r>
            <a:r>
              <a:rPr lang="ru-RU" dirty="0" smtClean="0"/>
              <a:t> свойства;</a:t>
            </a:r>
          </a:p>
          <a:p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физико-химические свойства;</a:t>
            </a:r>
          </a:p>
          <a:p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</a:t>
            </a:r>
            <a:r>
              <a:rPr lang="ru-RU" sz="2000" dirty="0" smtClean="0"/>
              <a:t>максимально</a:t>
            </a:r>
            <a:r>
              <a:rPr lang="ru-RU" dirty="0" smtClean="0"/>
              <a:t> допустимое содержание опасных микроорганизмов;</a:t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59111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25536"/>
          </a:xfrm>
        </p:spPr>
        <p:txBody>
          <a:bodyPr>
            <a:noAutofit/>
          </a:bodyPr>
          <a:lstStyle/>
          <a:p>
            <a:r>
              <a:rPr lang="ru-RU" sz="2400" b="1" dirty="0" err="1" smtClean="0">
                <a:solidFill>
                  <a:srgbClr val="0033CC"/>
                </a:solidFill>
              </a:rPr>
              <a:t>СанПиН</a:t>
            </a:r>
            <a:r>
              <a:rPr lang="ru-RU" sz="2400" b="1" dirty="0" smtClean="0">
                <a:solidFill>
                  <a:srgbClr val="0033CC"/>
                </a:solidFill>
              </a:rPr>
              <a:t> </a:t>
            </a:r>
            <a:r>
              <a:rPr lang="ru-RU" sz="2400" b="1" dirty="0">
                <a:solidFill>
                  <a:srgbClr val="0033CC"/>
                </a:solidFill>
              </a:rPr>
              <a:t>2.3.2.1324-03 </a:t>
            </a:r>
            <a:r>
              <a:rPr lang="ru-RU" sz="2400" b="1" dirty="0" smtClean="0">
                <a:solidFill>
                  <a:srgbClr val="0033CC"/>
                </a:solidFill>
              </a:rPr>
              <a:t>«Гигиенические </a:t>
            </a:r>
            <a:r>
              <a:rPr lang="ru-RU" sz="2400" b="1" dirty="0">
                <a:solidFill>
                  <a:srgbClr val="0033CC"/>
                </a:solidFill>
              </a:rPr>
              <a:t>требования к срокам годности и условиям хранения пищевых </a:t>
            </a:r>
            <a:r>
              <a:rPr lang="ru-RU" sz="2400" b="1" dirty="0" smtClean="0">
                <a:solidFill>
                  <a:srgbClr val="0033CC"/>
                </a:solidFill>
              </a:rPr>
              <a:t>продуктов» (п.1.5)</a:t>
            </a:r>
            <a:endParaRPr lang="ru-RU" sz="2400" b="1" dirty="0">
              <a:solidFill>
                <a:srgbClr val="0033CC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1500174"/>
            <a:ext cx="3643338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1.5. Продукты</a:t>
            </a:r>
            <a:r>
              <a:rPr lang="ru-RU" sz="2000" dirty="0"/>
              <a:t>, требующие для обеспечения безопасности специальных температурных и/или иных режимов и правил, без обеспечения которых они могут привести к вреду для здоровья человека, следует считать </a:t>
            </a:r>
            <a:r>
              <a:rPr lang="ru-RU" sz="2000" b="1" dirty="0">
                <a:solidFill>
                  <a:srgbClr val="FF0000"/>
                </a:solidFill>
              </a:rPr>
              <a:t>скоропортящимися и особо скоропортящимися продуктами</a:t>
            </a:r>
            <a:r>
              <a:rPr lang="ru-RU" sz="2000" dirty="0"/>
              <a:t>, которые подлежат хранению в условиях холода и предназначены для краткосрочной реализации.</a:t>
            </a:r>
          </a:p>
        </p:txBody>
      </p:sp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2"/>
          <a:srcRect l="23653" t="25523" r="23849" b="24268"/>
          <a:stretch>
            <a:fillRect/>
          </a:stretch>
        </p:blipFill>
        <p:spPr bwMode="auto">
          <a:xfrm>
            <a:off x="4143372" y="2214554"/>
            <a:ext cx="4714908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25536"/>
          </a:xfrm>
        </p:spPr>
        <p:txBody>
          <a:bodyPr>
            <a:noAutofit/>
          </a:bodyPr>
          <a:lstStyle/>
          <a:p>
            <a:r>
              <a:rPr lang="ru-RU" sz="2400" b="1" dirty="0" err="1" smtClean="0">
                <a:solidFill>
                  <a:srgbClr val="0033CC"/>
                </a:solidFill>
              </a:rPr>
              <a:t>СанПиН</a:t>
            </a:r>
            <a:r>
              <a:rPr lang="ru-RU" sz="2400" b="1" dirty="0" smtClean="0">
                <a:solidFill>
                  <a:srgbClr val="0033CC"/>
                </a:solidFill>
              </a:rPr>
              <a:t> </a:t>
            </a:r>
            <a:r>
              <a:rPr lang="ru-RU" sz="2400" b="1" dirty="0">
                <a:solidFill>
                  <a:srgbClr val="0033CC"/>
                </a:solidFill>
              </a:rPr>
              <a:t>2.3.2.1324-03 </a:t>
            </a:r>
            <a:r>
              <a:rPr lang="ru-RU" sz="2400" b="1" dirty="0" smtClean="0">
                <a:solidFill>
                  <a:srgbClr val="0033CC"/>
                </a:solidFill>
              </a:rPr>
              <a:t>«Гигиенические </a:t>
            </a:r>
            <a:r>
              <a:rPr lang="ru-RU" sz="2400" b="1" dirty="0">
                <a:solidFill>
                  <a:srgbClr val="0033CC"/>
                </a:solidFill>
              </a:rPr>
              <a:t>требования к срокам годности и условиям хранения пищевых </a:t>
            </a:r>
            <a:r>
              <a:rPr lang="ru-RU" sz="2400" b="1" dirty="0" smtClean="0">
                <a:solidFill>
                  <a:srgbClr val="0033CC"/>
                </a:solidFill>
              </a:rPr>
              <a:t>продуктов» </a:t>
            </a:r>
            <a:endParaRPr lang="ru-RU" sz="2400" b="1" dirty="0">
              <a:solidFill>
                <a:srgbClr val="0033CC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1428736"/>
            <a:ext cx="792961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u="sng" dirty="0" smtClean="0">
                <a:solidFill>
                  <a:srgbClr val="FF0000"/>
                </a:solidFill>
              </a:rPr>
              <a:t>Особо скоропортящиеся продукты </a:t>
            </a:r>
            <a:r>
              <a:rPr lang="ru-RU" dirty="0" smtClean="0"/>
              <a:t>– срок годности которых исчисляется часами при  температурных условиях хранения 6+/-2°С. На маркировке указывается час, день и месяц изготовления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00034" y="2428868"/>
            <a:ext cx="4000528" cy="38576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Arial" pitchFamily="34" charset="0"/>
              <a:buChar char="•"/>
            </a:pPr>
            <a:r>
              <a:rPr lang="ru-RU" dirty="0" smtClean="0"/>
              <a:t>молоко, сливки пастеризованные;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охлажденные полуфабрикаты из мяса, птицы, рыбы, морепродуктов, сырых и вареных овощей, все продукты и блюда общественного питания; 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свежеотжатые соки;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кремово-кондитерские изделия, изготовленные с применением ручных операций;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скоропортящиеся продукты во вскрытых в процессе реализации упаковках.</a:t>
            </a:r>
            <a:endParaRPr lang="ru-RU" dirty="0"/>
          </a:p>
        </p:txBody>
      </p:sp>
      <p:pic>
        <p:nvPicPr>
          <p:cNvPr id="43010" name="Picture 2" descr="Картинки по запросу особо скоропортящиеся пищевые продукты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9" y="2276872"/>
            <a:ext cx="4286279" cy="43668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25536"/>
          </a:xfrm>
        </p:spPr>
        <p:txBody>
          <a:bodyPr>
            <a:noAutofit/>
          </a:bodyPr>
          <a:lstStyle/>
          <a:p>
            <a:r>
              <a:rPr lang="ru-RU" sz="2400" b="1" dirty="0" err="1" smtClean="0">
                <a:solidFill>
                  <a:srgbClr val="0033CC"/>
                </a:solidFill>
              </a:rPr>
              <a:t>СанПиН</a:t>
            </a:r>
            <a:r>
              <a:rPr lang="ru-RU" sz="2400" b="1" dirty="0" smtClean="0">
                <a:solidFill>
                  <a:srgbClr val="0033CC"/>
                </a:solidFill>
              </a:rPr>
              <a:t> </a:t>
            </a:r>
            <a:r>
              <a:rPr lang="ru-RU" sz="2400" b="1" dirty="0">
                <a:solidFill>
                  <a:srgbClr val="0033CC"/>
                </a:solidFill>
              </a:rPr>
              <a:t>2.3.2.1324-03 </a:t>
            </a:r>
            <a:r>
              <a:rPr lang="ru-RU" sz="2400" b="1" dirty="0" smtClean="0">
                <a:solidFill>
                  <a:srgbClr val="0033CC"/>
                </a:solidFill>
              </a:rPr>
              <a:t>«Гигиенические </a:t>
            </a:r>
            <a:r>
              <a:rPr lang="ru-RU" sz="2400" b="1" dirty="0">
                <a:solidFill>
                  <a:srgbClr val="0033CC"/>
                </a:solidFill>
              </a:rPr>
              <a:t>требования к срокам годности и условиям хранения пищевых </a:t>
            </a:r>
            <a:r>
              <a:rPr lang="ru-RU" sz="2400" b="1" dirty="0" smtClean="0">
                <a:solidFill>
                  <a:srgbClr val="0033CC"/>
                </a:solidFill>
              </a:rPr>
              <a:t>продуктов» </a:t>
            </a:r>
            <a:endParaRPr lang="ru-RU" sz="2400" b="1" dirty="0">
              <a:solidFill>
                <a:srgbClr val="0033CC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1357298"/>
            <a:ext cx="807249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u="sng" dirty="0" smtClean="0">
                <a:solidFill>
                  <a:srgbClr val="FF0000"/>
                </a:solidFill>
              </a:rPr>
              <a:t>К скоропортящимся </a:t>
            </a:r>
            <a:r>
              <a:rPr lang="ru-RU" dirty="0" smtClean="0"/>
              <a:t>относятся продукты, температура хранения которых также не превышает +6°С, однако срок годности составляет от 3 до 30 дней, на маркировке указывается день и месяц производства</a:t>
            </a:r>
            <a:br>
              <a:rPr lang="ru-RU" dirty="0" smtClean="0"/>
            </a:br>
            <a:r>
              <a:rPr lang="ru-RU" dirty="0" smtClean="0">
                <a:hlinkClick r:id="rId2"/>
              </a:rPr>
              <a:t>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643438" y="2357430"/>
            <a:ext cx="4000528" cy="41434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Arial" pitchFamily="34" charset="0"/>
              <a:buChar char="•"/>
            </a:pPr>
            <a:r>
              <a:rPr lang="ru-RU" dirty="0" smtClean="0"/>
              <a:t> жировые и жиросодержащие продукты, в т.ч. майонезы, маргарины; </a:t>
            </a:r>
          </a:p>
          <a:p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быстрозамороженные готовые блюда и полуфабрикаты;</a:t>
            </a:r>
          </a:p>
          <a:p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все виды пресервов;</a:t>
            </a:r>
          </a:p>
          <a:p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</a:t>
            </a:r>
            <a:r>
              <a:rPr lang="ru-RU" dirty="0" err="1" smtClean="0"/>
              <a:t>термизированные</a:t>
            </a:r>
            <a:r>
              <a:rPr lang="ru-RU" dirty="0" smtClean="0"/>
              <a:t> кисломолочные продукты и стерилизованные молочные продукты.</a:t>
            </a: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14282" y="2357406"/>
            <a:ext cx="3929090" cy="41434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Arial" pitchFamily="34" charset="0"/>
              <a:buChar char="•"/>
            </a:pPr>
            <a:r>
              <a:rPr lang="ru-RU" dirty="0" smtClean="0"/>
              <a:t>продукты переработки мяса, птицы, яиц, молока, рыбы и нерыбных объектов промысла;</a:t>
            </a:r>
          </a:p>
          <a:p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мучные кремово-кондитерские изделия с массовой долей влаги более 13%;</a:t>
            </a:r>
          </a:p>
          <a:p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кремы и отделочные полуфабрикаты, в т.ч. на растительных маслах;</a:t>
            </a:r>
          </a:p>
          <a:p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напитки;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продукты переработки овощей;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25536"/>
          </a:xfrm>
        </p:spPr>
        <p:txBody>
          <a:bodyPr>
            <a:noAutofit/>
          </a:bodyPr>
          <a:lstStyle/>
          <a:p>
            <a:r>
              <a:rPr lang="ru-RU" sz="2400" b="1" dirty="0" err="1" smtClean="0">
                <a:solidFill>
                  <a:srgbClr val="0033CC"/>
                </a:solidFill>
              </a:rPr>
              <a:t>СанПиН</a:t>
            </a:r>
            <a:r>
              <a:rPr lang="ru-RU" sz="2400" b="1" dirty="0" smtClean="0">
                <a:solidFill>
                  <a:srgbClr val="0033CC"/>
                </a:solidFill>
              </a:rPr>
              <a:t> </a:t>
            </a:r>
            <a:r>
              <a:rPr lang="ru-RU" sz="2400" b="1" dirty="0">
                <a:solidFill>
                  <a:srgbClr val="0033CC"/>
                </a:solidFill>
              </a:rPr>
              <a:t>2.3.2.1324-03 </a:t>
            </a:r>
            <a:r>
              <a:rPr lang="ru-RU" sz="2400" b="1" dirty="0" smtClean="0">
                <a:solidFill>
                  <a:srgbClr val="0033CC"/>
                </a:solidFill>
              </a:rPr>
              <a:t>«Гигиенические </a:t>
            </a:r>
            <a:r>
              <a:rPr lang="ru-RU" sz="2400" b="1" dirty="0">
                <a:solidFill>
                  <a:srgbClr val="0033CC"/>
                </a:solidFill>
              </a:rPr>
              <a:t>требования к срокам годности и условиям хранения пищевых </a:t>
            </a:r>
            <a:r>
              <a:rPr lang="ru-RU" sz="2400" b="1" dirty="0" smtClean="0">
                <a:solidFill>
                  <a:srgbClr val="0033CC"/>
                </a:solidFill>
              </a:rPr>
              <a:t>продуктов» </a:t>
            </a:r>
            <a:endParaRPr lang="ru-RU" sz="2400" b="1" dirty="0">
              <a:solidFill>
                <a:srgbClr val="0033CC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1285860"/>
            <a:ext cx="807249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u="sng" dirty="0" smtClean="0">
                <a:solidFill>
                  <a:srgbClr val="FF0000"/>
                </a:solidFill>
              </a:rPr>
              <a:t>К </a:t>
            </a:r>
            <a:r>
              <a:rPr lang="ru-RU" b="1" u="sng" dirty="0" err="1" smtClean="0">
                <a:solidFill>
                  <a:srgbClr val="FF0000"/>
                </a:solidFill>
              </a:rPr>
              <a:t>нескоропортящимся</a:t>
            </a:r>
            <a:r>
              <a:rPr lang="ru-RU" b="1" u="sng" dirty="0" smtClean="0">
                <a:solidFill>
                  <a:srgbClr val="FF0000"/>
                </a:solidFill>
              </a:rPr>
              <a:t> </a:t>
            </a:r>
            <a:r>
              <a:rPr lang="ru-RU" dirty="0" smtClean="0"/>
              <a:t>относятся пищевые продукты, не нуждающиеся в специальных температурных режимах хранения, ключевую роль играют уже другие условия хранения: влажность, воздействие прямых солнечных лучей и т.д. На маркировке указывают месяц и год производства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71472" y="2714620"/>
            <a:ext cx="4000528" cy="364333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сухие продукты с содержанием массовой доли влаги менее 13%; хлебобулочные изделия без отделок;</a:t>
            </a:r>
          </a:p>
          <a:p>
            <a:r>
              <a:rPr lang="ru-RU" dirty="0" smtClean="0"/>
              <a:t> сахаристые кондитерские изделия;</a:t>
            </a:r>
          </a:p>
          <a:p>
            <a:r>
              <a:rPr lang="ru-RU" dirty="0" smtClean="0"/>
              <a:t>крупы;</a:t>
            </a:r>
          </a:p>
          <a:p>
            <a:r>
              <a:rPr lang="ru-RU" dirty="0" smtClean="0"/>
              <a:t>консервы;</a:t>
            </a:r>
          </a:p>
          <a:p>
            <a:r>
              <a:rPr lang="ru-RU" dirty="0" smtClean="0"/>
              <a:t>некоторые виды овощей;</a:t>
            </a:r>
          </a:p>
          <a:p>
            <a:r>
              <a:rPr lang="ru-RU" dirty="0" smtClean="0"/>
              <a:t> пищевые концентраты и др.</a:t>
            </a:r>
          </a:p>
        </p:txBody>
      </p:sp>
      <p:pic>
        <p:nvPicPr>
          <p:cNvPr id="41988" name="Picture 4" descr="Похожее изображен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2643182"/>
            <a:ext cx="4071966" cy="3571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>
            <a:noAutofit/>
          </a:bodyPr>
          <a:lstStyle/>
          <a:p>
            <a:r>
              <a:rPr lang="ru-RU" sz="2400" b="1" dirty="0" err="1" smtClean="0">
                <a:solidFill>
                  <a:srgbClr val="0033CC"/>
                </a:solidFill>
              </a:rPr>
              <a:t>СанПиН</a:t>
            </a:r>
            <a:r>
              <a:rPr lang="ru-RU" sz="2400" b="1" dirty="0" smtClean="0">
                <a:solidFill>
                  <a:srgbClr val="0033CC"/>
                </a:solidFill>
              </a:rPr>
              <a:t> 2.3.2.1324-03 «Гигиенические требования к срокам годности и условиям хранения пищевых продуктов»</a:t>
            </a:r>
            <a:r>
              <a:rPr lang="en-US" sz="2400" b="1" dirty="0" smtClean="0">
                <a:solidFill>
                  <a:srgbClr val="0033CC"/>
                </a:solidFill>
              </a:rPr>
              <a:t> (</a:t>
            </a:r>
            <a:r>
              <a:rPr lang="ru-RU" sz="2400" b="1" dirty="0" smtClean="0">
                <a:solidFill>
                  <a:srgbClr val="0033CC"/>
                </a:solidFill>
              </a:rPr>
              <a:t>Приложение </a:t>
            </a:r>
            <a:r>
              <a:rPr lang="en-US" sz="2400" b="1" dirty="0" smtClean="0">
                <a:solidFill>
                  <a:srgbClr val="0033CC"/>
                </a:solidFill>
              </a:rPr>
              <a:t>1)</a:t>
            </a:r>
            <a:endParaRPr lang="ru-RU" sz="2400" b="1" dirty="0">
              <a:solidFill>
                <a:srgbClr val="0033CC"/>
              </a:solidFill>
            </a:endParaRPr>
          </a:p>
        </p:txBody>
      </p:sp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2"/>
          <a:srcRect l="17973" t="29080" r="18236" b="25941"/>
          <a:stretch>
            <a:fillRect/>
          </a:stretch>
        </p:blipFill>
        <p:spPr bwMode="auto">
          <a:xfrm>
            <a:off x="357158" y="1357298"/>
            <a:ext cx="8215370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22"/>
          </a:xfrm>
        </p:spPr>
        <p:txBody>
          <a:bodyPr>
            <a:noAutofit/>
          </a:bodyPr>
          <a:lstStyle/>
          <a:p>
            <a:r>
              <a:rPr lang="ru-RU" sz="2400" b="1" dirty="0" err="1" smtClean="0">
                <a:solidFill>
                  <a:srgbClr val="0033CC"/>
                </a:solidFill>
              </a:rPr>
              <a:t>СанПиН</a:t>
            </a:r>
            <a:r>
              <a:rPr lang="ru-RU" sz="2400" b="1" dirty="0" smtClean="0">
                <a:solidFill>
                  <a:srgbClr val="0033CC"/>
                </a:solidFill>
              </a:rPr>
              <a:t> </a:t>
            </a:r>
            <a:r>
              <a:rPr lang="ru-RU" sz="2400" b="1" dirty="0">
                <a:solidFill>
                  <a:srgbClr val="0033CC"/>
                </a:solidFill>
              </a:rPr>
              <a:t>2.3.2.1324-03 </a:t>
            </a:r>
            <a:r>
              <a:rPr lang="ru-RU" sz="2400" b="1" dirty="0" smtClean="0">
                <a:solidFill>
                  <a:srgbClr val="0033CC"/>
                </a:solidFill>
              </a:rPr>
              <a:t>«Гигиенические </a:t>
            </a:r>
            <a:r>
              <a:rPr lang="ru-RU" sz="2400" b="1" dirty="0">
                <a:solidFill>
                  <a:srgbClr val="0033CC"/>
                </a:solidFill>
              </a:rPr>
              <a:t>требования к срокам годности и условиям хранения пищевых </a:t>
            </a:r>
            <a:r>
              <a:rPr lang="ru-RU" sz="2400" b="1" dirty="0" smtClean="0">
                <a:solidFill>
                  <a:srgbClr val="0033CC"/>
                </a:solidFill>
              </a:rPr>
              <a:t>продуктов» (п.1.9)</a:t>
            </a:r>
            <a:endParaRPr lang="ru-RU" sz="2400" b="1" dirty="0">
              <a:solidFill>
                <a:srgbClr val="0033CC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1357298"/>
            <a:ext cx="4143404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2000" dirty="0"/>
          </a:p>
          <a:p>
            <a:pPr algn="just"/>
            <a:r>
              <a:rPr lang="ru-RU" sz="2000" dirty="0" smtClean="0"/>
              <a:t>Сроки </a:t>
            </a:r>
            <a:r>
              <a:rPr lang="ru-RU" sz="2000" dirty="0"/>
              <a:t>годности и условия хранения на продукты, </a:t>
            </a:r>
            <a:r>
              <a:rPr lang="ru-RU" sz="2000" dirty="0">
                <a:solidFill>
                  <a:srgbClr val="FF0000"/>
                </a:solidFill>
              </a:rPr>
              <a:t>превышающие сроки и/или величины температур хранения для аналогичных видов продуктов,</a:t>
            </a:r>
            <a:r>
              <a:rPr lang="ru-RU" sz="2000" dirty="0"/>
              <a:t> представленных в </a:t>
            </a:r>
            <a:r>
              <a:rPr lang="ru-RU" sz="2000" dirty="0">
                <a:hlinkClick r:id="" action="ppaction://hlinkfile"/>
              </a:rPr>
              <a:t>Приложении N </a:t>
            </a:r>
            <a:r>
              <a:rPr lang="ru-RU" sz="2000" dirty="0" smtClean="0">
                <a:hlinkClick r:id="" action="ppaction://hlinkfile"/>
              </a:rPr>
              <a:t>1</a:t>
            </a:r>
            <a:r>
              <a:rPr lang="ru-RU" sz="2000" dirty="0" smtClean="0"/>
              <a:t>, </a:t>
            </a:r>
            <a:r>
              <a:rPr lang="ru-RU" sz="2000" dirty="0"/>
              <a:t>а также сроки годности и условия хранения на новые виды продуктов, </a:t>
            </a:r>
            <a:r>
              <a:rPr lang="ru-RU" sz="2000" dirty="0">
                <a:solidFill>
                  <a:srgbClr val="FF0000"/>
                </a:solidFill>
              </a:rPr>
              <a:t>которые не имеют аналогов в указанном </a:t>
            </a:r>
            <a:r>
              <a:rPr lang="ru-RU" sz="2000" dirty="0">
                <a:hlinkClick r:id="" action="ppaction://hlinkfile"/>
              </a:rPr>
              <a:t>Приложении N 1,</a:t>
            </a:r>
            <a:r>
              <a:rPr lang="ru-RU" sz="2000" dirty="0"/>
              <a:t> должны быть </a:t>
            </a:r>
            <a:r>
              <a:rPr lang="ru-RU" sz="2000" dirty="0">
                <a:solidFill>
                  <a:srgbClr val="FF0000"/>
                </a:solidFill>
              </a:rPr>
              <a:t>обоснованы в установленном порядке.</a:t>
            </a:r>
          </a:p>
        </p:txBody>
      </p:sp>
      <p:pic>
        <p:nvPicPr>
          <p:cNvPr id="32770" name="Picture 2" descr=" нормы хранения продуктов в холодильнике"/>
          <p:cNvPicPr>
            <a:picLocks noChangeAspect="1" noChangeArrowheads="1"/>
          </p:cNvPicPr>
          <p:nvPr/>
        </p:nvPicPr>
        <p:blipFill>
          <a:blip r:embed="rId2"/>
          <a:srcRect t="13840" b="7600"/>
          <a:stretch>
            <a:fillRect/>
          </a:stretch>
        </p:blipFill>
        <p:spPr bwMode="auto">
          <a:xfrm>
            <a:off x="4500562" y="1285860"/>
            <a:ext cx="4214810" cy="49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401080" cy="928694"/>
          </a:xfrm>
        </p:spPr>
        <p:txBody>
          <a:bodyPr>
            <a:noAutofit/>
          </a:bodyPr>
          <a:lstStyle/>
          <a:p>
            <a:r>
              <a:rPr lang="ru-RU" sz="2400" b="1" dirty="0" err="1" smtClean="0">
                <a:solidFill>
                  <a:srgbClr val="0033CC"/>
                </a:solidFill>
              </a:rPr>
              <a:t>СанПиН</a:t>
            </a:r>
            <a:r>
              <a:rPr lang="ru-RU" sz="2400" b="1" dirty="0" smtClean="0">
                <a:solidFill>
                  <a:srgbClr val="0033CC"/>
                </a:solidFill>
              </a:rPr>
              <a:t> </a:t>
            </a:r>
            <a:r>
              <a:rPr lang="ru-RU" sz="2400" b="1" dirty="0">
                <a:solidFill>
                  <a:srgbClr val="0033CC"/>
                </a:solidFill>
              </a:rPr>
              <a:t>2.3.2.1324-03 </a:t>
            </a:r>
            <a:r>
              <a:rPr lang="ru-RU" sz="2400" b="1" dirty="0" smtClean="0">
                <a:solidFill>
                  <a:srgbClr val="0033CC"/>
                </a:solidFill>
              </a:rPr>
              <a:t>«Гигиенические </a:t>
            </a:r>
            <a:r>
              <a:rPr lang="ru-RU" sz="2400" b="1" dirty="0">
                <a:solidFill>
                  <a:srgbClr val="0033CC"/>
                </a:solidFill>
              </a:rPr>
              <a:t>требования к срокам годности и условиям хранения пищевых </a:t>
            </a:r>
            <a:r>
              <a:rPr lang="ru-RU" sz="2400" b="1" dirty="0" smtClean="0">
                <a:solidFill>
                  <a:srgbClr val="0033CC"/>
                </a:solidFill>
              </a:rPr>
              <a:t>продуктов» (п.1.10)</a:t>
            </a:r>
            <a:endParaRPr lang="ru-RU" sz="2400" b="1" dirty="0">
              <a:solidFill>
                <a:srgbClr val="0033CC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1071546"/>
            <a:ext cx="835824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	Изготовителем </a:t>
            </a:r>
            <a:r>
              <a:rPr lang="ru-RU" sz="2000" dirty="0"/>
              <a:t>или разработчиком документации представляется информация в органы и учреждения государственной санитарно-эпидемиологической службы Российской </a:t>
            </a:r>
            <a:r>
              <a:rPr lang="ru-RU" sz="2000" dirty="0" smtClean="0"/>
              <a:t>Федерации:</a:t>
            </a:r>
          </a:p>
          <a:p>
            <a:pPr algn="just"/>
            <a:endParaRPr lang="ru-RU" sz="2000" dirty="0" smtClean="0"/>
          </a:p>
          <a:p>
            <a:pPr algn="just"/>
            <a:endParaRPr lang="ru-RU" sz="2000" dirty="0" smtClean="0"/>
          </a:p>
          <a:p>
            <a:pPr algn="just"/>
            <a:endParaRPr lang="ru-RU" sz="2000" dirty="0" smtClean="0"/>
          </a:p>
          <a:p>
            <a:pPr algn="just"/>
            <a:endParaRPr lang="ru-RU" sz="2000" dirty="0" smtClean="0"/>
          </a:p>
          <a:p>
            <a:pPr algn="just"/>
            <a:endParaRPr lang="ru-RU" sz="2000" dirty="0" smtClean="0"/>
          </a:p>
          <a:p>
            <a:pPr algn="just"/>
            <a:endParaRPr lang="ru-RU" sz="2000" dirty="0" smtClean="0"/>
          </a:p>
          <a:p>
            <a:pPr algn="just"/>
            <a:endParaRPr lang="ru-RU" sz="2000" dirty="0" smtClean="0"/>
          </a:p>
          <a:p>
            <a:pPr algn="just"/>
            <a:endParaRPr lang="ru-RU" sz="2000" dirty="0" smtClean="0"/>
          </a:p>
          <a:p>
            <a:pPr algn="just"/>
            <a:endParaRPr lang="ru-RU" sz="2000" dirty="0" smtClean="0"/>
          </a:p>
          <a:p>
            <a:pPr algn="just"/>
            <a:endParaRPr lang="ru-RU" sz="20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500430" y="4572008"/>
            <a:ext cx="5214974" cy="207170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Arial" pitchFamily="34" charset="0"/>
              <a:buChar char="•"/>
            </a:pPr>
            <a:r>
              <a:rPr lang="ru-RU" sz="2000" b="1" u="sng" dirty="0" smtClean="0">
                <a:solidFill>
                  <a:schemeClr val="bg1"/>
                </a:solidFill>
              </a:rPr>
              <a:t>результаты испытаний продукции, </a:t>
            </a:r>
            <a:r>
              <a:rPr lang="ru-RU" sz="2000" dirty="0" smtClean="0">
                <a:solidFill>
                  <a:schemeClr val="bg1"/>
                </a:solidFill>
              </a:rPr>
              <a:t>свидетельствующие об их безопасности </a:t>
            </a:r>
            <a:r>
              <a:rPr lang="ru-RU" sz="2000" dirty="0" smtClean="0"/>
              <a:t>и пригодности к использованию по назначению в течение всего срока годности</a:t>
            </a:r>
            <a:endParaRPr lang="ru-RU" sz="20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57158" y="2071678"/>
            <a:ext cx="5929354" cy="242889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u="sng" dirty="0" smtClean="0"/>
              <a:t>о мероприятиях, способствующих повышению сохранности пищевых продуктов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/>
              <a:t>усовершенствование технологии;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/>
              <a:t>внедрение новых видов упаковки;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/>
              <a:t>улучшение показателей качества сырья;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/>
              <a:t>усиление санитарного режима при производстве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22"/>
          </a:xfrm>
        </p:spPr>
        <p:txBody>
          <a:bodyPr>
            <a:noAutofit/>
          </a:bodyPr>
          <a:lstStyle/>
          <a:p>
            <a:r>
              <a:rPr lang="ru-RU" sz="2400" b="1" dirty="0" err="1" smtClean="0">
                <a:solidFill>
                  <a:srgbClr val="0033CC"/>
                </a:solidFill>
              </a:rPr>
              <a:t>СанПиН</a:t>
            </a:r>
            <a:r>
              <a:rPr lang="ru-RU" sz="2400" b="1" dirty="0" smtClean="0">
                <a:solidFill>
                  <a:srgbClr val="0033CC"/>
                </a:solidFill>
              </a:rPr>
              <a:t> </a:t>
            </a:r>
            <a:r>
              <a:rPr lang="ru-RU" sz="2400" b="1" dirty="0">
                <a:solidFill>
                  <a:srgbClr val="0033CC"/>
                </a:solidFill>
              </a:rPr>
              <a:t>2.3.2.1324-03 </a:t>
            </a:r>
            <a:r>
              <a:rPr lang="ru-RU" sz="2400" b="1" dirty="0" smtClean="0">
                <a:solidFill>
                  <a:srgbClr val="0033CC"/>
                </a:solidFill>
              </a:rPr>
              <a:t>«Гигиенические </a:t>
            </a:r>
            <a:r>
              <a:rPr lang="ru-RU" sz="2400" b="1" dirty="0">
                <a:solidFill>
                  <a:srgbClr val="0033CC"/>
                </a:solidFill>
              </a:rPr>
              <a:t>требования к срокам годности и условиям хранения пищевых </a:t>
            </a:r>
            <a:r>
              <a:rPr lang="ru-RU" sz="2400" b="1" dirty="0" smtClean="0">
                <a:solidFill>
                  <a:srgbClr val="0033CC"/>
                </a:solidFill>
              </a:rPr>
              <a:t>продуктов»</a:t>
            </a:r>
            <a:endParaRPr lang="ru-RU" sz="2400" b="1" dirty="0">
              <a:solidFill>
                <a:srgbClr val="0033CC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1357298"/>
            <a:ext cx="8358246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	</a:t>
            </a:r>
          </a:p>
          <a:p>
            <a:pPr algn="just"/>
            <a:endParaRPr lang="ru-RU" sz="2000" dirty="0"/>
          </a:p>
          <a:p>
            <a:pPr algn="just"/>
            <a:r>
              <a:rPr lang="ru-RU" sz="2000" dirty="0" smtClean="0"/>
              <a:t>	</a:t>
            </a:r>
            <a:r>
              <a:rPr lang="ru-RU" sz="2400" dirty="0" smtClean="0"/>
              <a:t>Санитарно-эпидемиологические </a:t>
            </a:r>
            <a:r>
              <a:rPr lang="ru-RU" sz="2400" dirty="0"/>
              <a:t>исследования пищевых продуктов, аналогичных </a:t>
            </a:r>
            <a:r>
              <a:rPr lang="ru-RU" sz="2400" dirty="0">
                <a:hlinkClick r:id="" action="ppaction://hlinkfile"/>
              </a:rPr>
              <a:t>Приложению N 1</a:t>
            </a:r>
            <a:r>
              <a:rPr lang="ru-RU" sz="2400" dirty="0"/>
              <a:t> настоящих санитарных правил, проводятся федеральным органом исполнительной власти в области санитарно-эпидемиологического благополучия, а также в уполномоченных им учреждениях.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22"/>
          </a:xfrm>
        </p:spPr>
        <p:txBody>
          <a:bodyPr>
            <a:noAutofit/>
          </a:bodyPr>
          <a:lstStyle/>
          <a:p>
            <a:r>
              <a:rPr lang="ru-RU" sz="2400" b="1" dirty="0" err="1" smtClean="0">
                <a:solidFill>
                  <a:srgbClr val="0033CC"/>
                </a:solidFill>
              </a:rPr>
              <a:t>СанПиН</a:t>
            </a:r>
            <a:r>
              <a:rPr lang="ru-RU" sz="2400" b="1" dirty="0" smtClean="0">
                <a:solidFill>
                  <a:srgbClr val="0033CC"/>
                </a:solidFill>
              </a:rPr>
              <a:t> </a:t>
            </a:r>
            <a:r>
              <a:rPr lang="ru-RU" sz="2400" b="1" dirty="0">
                <a:solidFill>
                  <a:srgbClr val="0033CC"/>
                </a:solidFill>
              </a:rPr>
              <a:t>2.3.2.1324-03 </a:t>
            </a:r>
            <a:r>
              <a:rPr lang="ru-RU" sz="2400" b="1" dirty="0" smtClean="0">
                <a:solidFill>
                  <a:srgbClr val="0033CC"/>
                </a:solidFill>
              </a:rPr>
              <a:t>«Гигиенические </a:t>
            </a:r>
            <a:r>
              <a:rPr lang="ru-RU" sz="2400" b="1" dirty="0">
                <a:solidFill>
                  <a:srgbClr val="0033CC"/>
                </a:solidFill>
              </a:rPr>
              <a:t>требования к срокам годности и условиям хранения пищевых </a:t>
            </a:r>
            <a:r>
              <a:rPr lang="ru-RU" sz="2400" b="1" dirty="0" smtClean="0">
                <a:solidFill>
                  <a:srgbClr val="0033CC"/>
                </a:solidFill>
              </a:rPr>
              <a:t>продуктов» (п.3.1)</a:t>
            </a:r>
            <a:endParaRPr lang="ru-RU" sz="2400" b="1" dirty="0">
              <a:solidFill>
                <a:srgbClr val="0033CC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1357298"/>
            <a:ext cx="835824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	</a:t>
            </a:r>
          </a:p>
          <a:p>
            <a:pPr algn="just"/>
            <a:endParaRPr lang="ru-RU" sz="2000" dirty="0"/>
          </a:p>
          <a:p>
            <a:pPr algn="just"/>
            <a:r>
              <a:rPr lang="ru-RU" sz="2000" dirty="0" smtClean="0"/>
              <a:t>	</a:t>
            </a: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1428737"/>
            <a:ext cx="842968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Срок годности пищевого продукта определяется: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периодом времени, исчисляемым со дня его изготовления, в течение которого пищевой продукт пригоден к использованию (</a:t>
            </a:r>
            <a:r>
              <a:rPr lang="ru-RU" i="1" dirty="0" smtClean="0"/>
              <a:t>48 ч, 72 ч и т.д.</a:t>
            </a:r>
            <a:r>
              <a:rPr lang="ru-RU" dirty="0" smtClean="0"/>
              <a:t>),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либо даты, до наступления которой пищевой продукт пригоден к использованию </a:t>
            </a:r>
            <a:r>
              <a:rPr lang="ru-RU" i="1" dirty="0" smtClean="0"/>
              <a:t>(годен до…).</a:t>
            </a:r>
          </a:p>
          <a:p>
            <a:endParaRPr lang="ru-RU" dirty="0" smtClean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14282" y="3214686"/>
            <a:ext cx="2428892" cy="3071834"/>
          </a:xfrm>
          <a:prstGeom prst="roundRect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Определяется</a:t>
            </a:r>
          </a:p>
          <a:p>
            <a:pPr algn="ctr"/>
            <a:r>
              <a:rPr lang="ru-RU" sz="2000" b="1" dirty="0" smtClean="0"/>
              <a:t> с момента окончания технологического процесса изготовления и включает в себя</a:t>
            </a:r>
            <a:endParaRPr lang="ru-RU" sz="20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643306" y="3214686"/>
            <a:ext cx="5214974" cy="307183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Arial" pitchFamily="34" charset="0"/>
              <a:buChar char="•"/>
            </a:pPr>
            <a:r>
              <a:rPr lang="ru-RU" sz="2000" dirty="0" smtClean="0"/>
              <a:t>хранение на складе организации-изготовителя</a:t>
            </a:r>
          </a:p>
          <a:p>
            <a:endParaRPr lang="ru-RU" sz="2000" dirty="0" smtClean="0"/>
          </a:p>
          <a:p>
            <a:pPr>
              <a:buFont typeface="Arial" pitchFamily="34" charset="0"/>
              <a:buChar char="•"/>
            </a:pPr>
            <a:r>
              <a:rPr lang="ru-RU" sz="2000" dirty="0" smtClean="0"/>
              <a:t> транспортирование</a:t>
            </a:r>
          </a:p>
          <a:p>
            <a:endParaRPr lang="ru-RU" sz="2000" dirty="0" smtClean="0"/>
          </a:p>
          <a:p>
            <a:pPr>
              <a:buFont typeface="Arial" pitchFamily="34" charset="0"/>
              <a:buChar char="•"/>
            </a:pPr>
            <a:r>
              <a:rPr lang="ru-RU" sz="2000" dirty="0" smtClean="0"/>
              <a:t> хранение в организациях продовольственной торговли</a:t>
            </a:r>
          </a:p>
          <a:p>
            <a:endParaRPr lang="ru-RU" sz="2000" dirty="0" smtClean="0"/>
          </a:p>
          <a:p>
            <a:pPr>
              <a:buFont typeface="Arial" pitchFamily="34" charset="0"/>
              <a:buChar char="•"/>
            </a:pPr>
            <a:r>
              <a:rPr lang="ru-RU" sz="2000" dirty="0" smtClean="0"/>
              <a:t> ранение у потребителя после закупки.</a:t>
            </a:r>
          </a:p>
          <a:p>
            <a:pPr algn="ctr"/>
            <a:endParaRPr lang="ru-RU" dirty="0"/>
          </a:p>
        </p:txBody>
      </p:sp>
      <p:cxnSp>
        <p:nvCxnSpPr>
          <p:cNvPr id="9" name="Прямая со стрелкой 8"/>
          <p:cNvCxnSpPr/>
          <p:nvPr/>
        </p:nvCxnSpPr>
        <p:spPr>
          <a:xfrm>
            <a:off x="2643174" y="3357562"/>
            <a:ext cx="1071570" cy="1588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2714612" y="4357694"/>
            <a:ext cx="928694" cy="1588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2714612" y="5000636"/>
            <a:ext cx="928694" cy="1588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2714612" y="5929330"/>
            <a:ext cx="928694" cy="1588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Users\Ульданова-Д-С\Desktop\slide_5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451"/>
          <a:stretch/>
        </p:blipFill>
        <p:spPr bwMode="auto">
          <a:xfrm>
            <a:off x="428596" y="500042"/>
            <a:ext cx="7929618" cy="592935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14678" y="1857364"/>
            <a:ext cx="5143536" cy="32861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Arial" pitchFamily="34" charset="0"/>
              <a:buChar char="•"/>
            </a:pPr>
            <a:r>
              <a:rPr lang="ru-RU" sz="2400" dirty="0" smtClean="0"/>
              <a:t>ТЕМПЕРАТУРА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ВЛАЖНОСТЬ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СВЕТ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МИГРАЦИЯ ХИМИЧЕСКИХ ВЕЩЕСТВ ИЗ МАТЕРИАЛА УПАКОВКИ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ТОВАРНОЕ СОСЕДСТВО;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МИКРООРГАНИЗМЫ</a:t>
            </a:r>
          </a:p>
          <a:p>
            <a:endParaRPr lang="ru-RU" sz="2400" dirty="0" smtClean="0"/>
          </a:p>
          <a:p>
            <a:pPr algn="ctr"/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22"/>
          </a:xfrm>
        </p:spPr>
        <p:txBody>
          <a:bodyPr>
            <a:noAutofit/>
          </a:bodyPr>
          <a:lstStyle/>
          <a:p>
            <a:r>
              <a:rPr lang="ru-RU" sz="2400" b="1" dirty="0" err="1" smtClean="0">
                <a:solidFill>
                  <a:srgbClr val="0033CC"/>
                </a:solidFill>
              </a:rPr>
              <a:t>СанПиН</a:t>
            </a:r>
            <a:r>
              <a:rPr lang="ru-RU" sz="2400" b="1" dirty="0" smtClean="0">
                <a:solidFill>
                  <a:srgbClr val="0033CC"/>
                </a:solidFill>
              </a:rPr>
              <a:t> </a:t>
            </a:r>
            <a:r>
              <a:rPr lang="ru-RU" sz="2400" b="1" dirty="0">
                <a:solidFill>
                  <a:srgbClr val="0033CC"/>
                </a:solidFill>
              </a:rPr>
              <a:t>2.3.2.1324-03 </a:t>
            </a:r>
            <a:r>
              <a:rPr lang="ru-RU" sz="2400" b="1" dirty="0" smtClean="0">
                <a:solidFill>
                  <a:srgbClr val="0033CC"/>
                </a:solidFill>
              </a:rPr>
              <a:t>«Гигиенические </a:t>
            </a:r>
            <a:r>
              <a:rPr lang="ru-RU" sz="2400" b="1" dirty="0">
                <a:solidFill>
                  <a:srgbClr val="0033CC"/>
                </a:solidFill>
              </a:rPr>
              <a:t>требования к срокам годности и условиям хранения пищевых </a:t>
            </a:r>
            <a:r>
              <a:rPr lang="ru-RU" sz="2400" b="1" dirty="0" smtClean="0">
                <a:solidFill>
                  <a:srgbClr val="0033CC"/>
                </a:solidFill>
              </a:rPr>
              <a:t>продуктов»(п.3.1)</a:t>
            </a:r>
            <a:endParaRPr lang="ru-RU" sz="2400" b="1" dirty="0">
              <a:solidFill>
                <a:srgbClr val="0033CC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1357298"/>
            <a:ext cx="835824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	</a:t>
            </a:r>
          </a:p>
          <a:p>
            <a:pPr algn="just"/>
            <a:endParaRPr lang="ru-RU" sz="2000" dirty="0"/>
          </a:p>
          <a:p>
            <a:pPr algn="just"/>
            <a:r>
              <a:rPr lang="ru-RU" sz="2000" dirty="0" smtClean="0"/>
              <a:t>	</a:t>
            </a: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1428736"/>
            <a:ext cx="8429684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3.1.3. Сроки годности распространяются на продукты </a:t>
            </a:r>
            <a:r>
              <a:rPr lang="ru-RU" sz="2000" b="1" u="sng" dirty="0" smtClean="0">
                <a:solidFill>
                  <a:srgbClr val="FF0000"/>
                </a:solidFill>
              </a:rPr>
              <a:t>в тех видах потребительской и транспортной упаковки, которые указаны в нормативной и технической документации</a:t>
            </a:r>
            <a:r>
              <a:rPr lang="ru-RU" sz="2000" dirty="0" smtClean="0"/>
              <a:t> и не распространяются на продукцию во вскрытой в процессе их реализации таре и упаковке или при нарушении ее целостности.</a:t>
            </a:r>
          </a:p>
          <a:p>
            <a:endParaRPr lang="ru-RU" sz="2000" dirty="0" smtClean="0"/>
          </a:p>
          <a:p>
            <a:r>
              <a:rPr lang="ru-RU" sz="2000" dirty="0" smtClean="0"/>
              <a:t>3.1.4. Не допускается переупаковка или </a:t>
            </a:r>
            <a:r>
              <a:rPr lang="ru-RU" sz="2000" dirty="0" err="1" smtClean="0"/>
              <a:t>перефасовка</a:t>
            </a:r>
            <a:r>
              <a:rPr lang="ru-RU" sz="2000" dirty="0" smtClean="0"/>
              <a:t> скоропортящихся пищевых продуктов после вскрытия и нарушения целостности первичной упаковки или тары организации-изготовителя в организациях, реализующих пищевые продукты, с целью установления этими организациями новых сроков годности на продукт и проведения работы по обоснованию их длительности в новой упаковке или таре.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428605"/>
            <a:ext cx="8531865" cy="1143008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0033CC"/>
                </a:solidFill>
              </a:rPr>
              <a:t/>
            </a:r>
            <a:br>
              <a:rPr lang="ru-RU" sz="2400" b="1" dirty="0" smtClean="0">
                <a:solidFill>
                  <a:srgbClr val="0033CC"/>
                </a:solidFill>
              </a:rPr>
            </a:br>
            <a:r>
              <a:rPr lang="ru-RU" sz="2400" b="1" dirty="0">
                <a:solidFill>
                  <a:srgbClr val="0033CC"/>
                </a:solidFill>
              </a:rPr>
              <a:t/>
            </a:r>
            <a:br>
              <a:rPr lang="ru-RU" sz="2400" b="1" dirty="0">
                <a:solidFill>
                  <a:srgbClr val="0033CC"/>
                </a:solidFill>
              </a:rPr>
            </a:br>
            <a:r>
              <a:rPr lang="ru-RU" sz="2400" b="1" dirty="0" smtClean="0">
                <a:solidFill>
                  <a:srgbClr val="0033CC"/>
                </a:solidFill>
              </a:rPr>
              <a:t>МУК </a:t>
            </a:r>
            <a:r>
              <a:rPr lang="ru-RU" sz="2400" b="1" dirty="0">
                <a:solidFill>
                  <a:srgbClr val="0033CC"/>
                </a:solidFill>
              </a:rPr>
              <a:t>4.2.1847-04 «Санитарно-эпидемиологическая оценка обоснования сроков годности и условий хранения пищевых продуктов</a:t>
            </a:r>
            <a:r>
              <a:rPr lang="ru-RU" sz="2400" b="1" dirty="0" smtClean="0">
                <a:solidFill>
                  <a:srgbClr val="0033CC"/>
                </a:solidFill>
              </a:rPr>
              <a:t>».</a:t>
            </a:r>
            <a:r>
              <a:rPr lang="ru-RU" sz="2400" b="1" dirty="0" smtClean="0">
                <a:solidFill>
                  <a:schemeClr val="tx1"/>
                </a:solidFill>
              </a:rPr>
              <a:t/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>
                <a:solidFill>
                  <a:schemeClr val="tx1"/>
                </a:solidFill>
              </a:rPr>
              <a:t/>
            </a:r>
            <a:br>
              <a:rPr lang="ru-RU" sz="2400" b="1" dirty="0">
                <a:solidFill>
                  <a:schemeClr val="tx1"/>
                </a:solidFill>
              </a:rPr>
            </a:br>
            <a:endParaRPr lang="ru-RU" sz="2400" b="1" dirty="0" smtClean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1785926"/>
            <a:ext cx="8501122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3.1. Сроки годности и условия хранения пищевых продуктов устанавливаются изготовителем пищевых продуктов или разработчиком нормативной и технической документации</a:t>
            </a:r>
            <a:r>
              <a:rPr lang="ru-RU" sz="2400" dirty="0" smtClean="0"/>
              <a:t>.</a:t>
            </a:r>
          </a:p>
          <a:p>
            <a:endParaRPr lang="ru-RU" sz="2400" dirty="0"/>
          </a:p>
          <a:p>
            <a:r>
              <a:rPr lang="ru-RU" sz="2400" dirty="0"/>
              <a:t>3.3. Санитарно-эпидемиологические исследования для обоснования сроков годности и условий хранения пищевых продуктов проводятся уполномоченными органами и учреждениями Госсанэпидслужбы России</a:t>
            </a:r>
            <a:r>
              <a:rPr lang="ru-RU" sz="2400" dirty="0" smtClean="0"/>
              <a:t>.</a:t>
            </a:r>
          </a:p>
          <a:p>
            <a:endParaRPr lang="ru-RU" sz="2400" dirty="0"/>
          </a:p>
          <a:p>
            <a:r>
              <a:rPr lang="ru-RU" sz="2400" dirty="0"/>
              <a:t>3.5. Заключения о возможности установления сроков годности выдают органы и учреждения госсанэпидслужбы в субъектах Российской Федерации по месту расположения предприятий-изготовителей</a:t>
            </a:r>
            <a:r>
              <a:rPr lang="ru-RU" sz="2400" dirty="0" smtClean="0"/>
              <a:t>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117230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428605"/>
            <a:ext cx="8531865" cy="1143008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0033CC"/>
                </a:solidFill>
              </a:rPr>
              <a:t/>
            </a:r>
            <a:br>
              <a:rPr lang="ru-RU" sz="2400" b="1" dirty="0" smtClean="0">
                <a:solidFill>
                  <a:srgbClr val="0033CC"/>
                </a:solidFill>
              </a:rPr>
            </a:br>
            <a:r>
              <a:rPr lang="ru-RU" sz="2400" b="1" dirty="0">
                <a:solidFill>
                  <a:srgbClr val="0033CC"/>
                </a:solidFill>
              </a:rPr>
              <a:t/>
            </a:r>
            <a:br>
              <a:rPr lang="ru-RU" sz="2400" b="1" dirty="0">
                <a:solidFill>
                  <a:srgbClr val="0033CC"/>
                </a:solidFill>
              </a:rPr>
            </a:br>
            <a:r>
              <a:rPr lang="ru-RU" sz="2400" b="1" dirty="0" smtClean="0">
                <a:solidFill>
                  <a:srgbClr val="0033CC"/>
                </a:solidFill>
              </a:rPr>
              <a:t>МУК </a:t>
            </a:r>
            <a:r>
              <a:rPr lang="ru-RU" sz="2400" b="1" dirty="0">
                <a:solidFill>
                  <a:srgbClr val="0033CC"/>
                </a:solidFill>
              </a:rPr>
              <a:t>4.2.1847-04 «Санитарно-эпидемиологическая оценка обоснования сроков годности и условий хранения пищевых продуктов</a:t>
            </a:r>
            <a:r>
              <a:rPr lang="ru-RU" sz="2400" b="1" dirty="0" smtClean="0">
                <a:solidFill>
                  <a:srgbClr val="0033CC"/>
                </a:solidFill>
              </a:rPr>
              <a:t>».</a:t>
            </a:r>
            <a:r>
              <a:rPr lang="ru-RU" sz="2400" b="1" dirty="0" smtClean="0">
                <a:solidFill>
                  <a:schemeClr val="tx1"/>
                </a:solidFill>
              </a:rPr>
              <a:t/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>
                <a:solidFill>
                  <a:schemeClr val="tx1"/>
                </a:solidFill>
              </a:rPr>
              <a:t/>
            </a:r>
            <a:br>
              <a:rPr lang="ru-RU" sz="2400" b="1" dirty="0">
                <a:solidFill>
                  <a:schemeClr val="tx1"/>
                </a:solidFill>
              </a:rPr>
            </a:br>
            <a:endParaRPr lang="ru-RU" sz="2400" b="1" dirty="0" smtClean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4282" y="1643050"/>
            <a:ext cx="8715436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dirty="0"/>
          </a:p>
          <a:p>
            <a:endParaRPr lang="ru-RU" sz="2000" dirty="0"/>
          </a:p>
          <a:p>
            <a:r>
              <a:rPr lang="ru-RU" sz="2400" dirty="0"/>
              <a:t>3.10. При постановке на производство продукции, санитарно-эпидемиологическая оценка сроков годности которой проведена при согласовании нормативной или технической документации в установленном порядке, исследования проводятся по следующей </a:t>
            </a:r>
            <a:r>
              <a:rPr lang="ru-RU" sz="2400" dirty="0" smtClean="0"/>
              <a:t>схеме</a:t>
            </a:r>
          </a:p>
          <a:p>
            <a:r>
              <a:rPr lang="ru-RU" sz="2400" b="1" u="sng" dirty="0" smtClean="0">
                <a:solidFill>
                  <a:srgbClr val="FF0000"/>
                </a:solidFill>
              </a:rPr>
              <a:t>одна партия </a:t>
            </a:r>
            <a:r>
              <a:rPr lang="ru-RU" sz="2400" b="1" u="sng" dirty="0">
                <a:solidFill>
                  <a:srgbClr val="FF0000"/>
                </a:solidFill>
              </a:rPr>
              <a:t>продукции не менее 3 раз в течение установленного срока </a:t>
            </a:r>
            <a:r>
              <a:rPr lang="ru-RU" sz="2400" b="1" u="sng" dirty="0" smtClean="0">
                <a:solidFill>
                  <a:srgbClr val="FF0000"/>
                </a:solidFill>
              </a:rPr>
              <a:t>годности</a:t>
            </a:r>
          </a:p>
          <a:p>
            <a:r>
              <a:rPr lang="ru-RU" sz="2400" dirty="0" smtClean="0"/>
              <a:t> </a:t>
            </a:r>
            <a:r>
              <a:rPr lang="ru-RU" sz="2400" dirty="0"/>
              <a:t>- в начале </a:t>
            </a:r>
            <a:r>
              <a:rPr lang="ru-RU" sz="2400" dirty="0" smtClean="0"/>
              <a:t>хранения</a:t>
            </a:r>
          </a:p>
          <a:p>
            <a:pPr marL="342900" indent="-342900">
              <a:buFontTx/>
              <a:buChar char="-"/>
            </a:pPr>
            <a:r>
              <a:rPr lang="ru-RU" sz="2400" dirty="0" smtClean="0"/>
              <a:t>на </a:t>
            </a:r>
            <a:r>
              <a:rPr lang="ru-RU" sz="2400" dirty="0"/>
              <a:t>момент окончания срока </a:t>
            </a:r>
            <a:r>
              <a:rPr lang="ru-RU" sz="2400" dirty="0" smtClean="0"/>
              <a:t>годности</a:t>
            </a:r>
          </a:p>
          <a:p>
            <a:pPr marL="342900" indent="-342900">
              <a:buFontTx/>
              <a:buChar char="-"/>
            </a:pPr>
            <a:r>
              <a:rPr lang="ru-RU" sz="2400" dirty="0" smtClean="0"/>
              <a:t>через </a:t>
            </a:r>
            <a:r>
              <a:rPr lang="ru-RU" sz="2400" dirty="0"/>
              <a:t>промежуток времени, определенный соответствующим коэффициентом резерва.</a:t>
            </a:r>
          </a:p>
        </p:txBody>
      </p:sp>
    </p:spTree>
    <p:extLst>
      <p:ext uri="{BB962C8B-B14F-4D97-AF65-F5344CB8AC3E}">
        <p14:creationId xmlns:p14="http://schemas.microsoft.com/office/powerpoint/2010/main" val="3826824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428605"/>
            <a:ext cx="8531865" cy="1143008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0033CC"/>
                </a:solidFill>
              </a:rPr>
              <a:t/>
            </a:r>
            <a:br>
              <a:rPr lang="ru-RU" sz="2400" b="1" dirty="0" smtClean="0">
                <a:solidFill>
                  <a:srgbClr val="0033CC"/>
                </a:solidFill>
              </a:rPr>
            </a:br>
            <a:r>
              <a:rPr lang="ru-RU" sz="2400" b="1" dirty="0">
                <a:solidFill>
                  <a:srgbClr val="0033CC"/>
                </a:solidFill>
              </a:rPr>
              <a:t/>
            </a:r>
            <a:br>
              <a:rPr lang="ru-RU" sz="2400" b="1" dirty="0">
                <a:solidFill>
                  <a:srgbClr val="0033CC"/>
                </a:solidFill>
              </a:rPr>
            </a:br>
            <a:r>
              <a:rPr lang="ru-RU" sz="2400" b="1" dirty="0" smtClean="0">
                <a:solidFill>
                  <a:srgbClr val="0033CC"/>
                </a:solidFill>
              </a:rPr>
              <a:t>МУК </a:t>
            </a:r>
            <a:r>
              <a:rPr lang="ru-RU" sz="2400" b="1" dirty="0">
                <a:solidFill>
                  <a:srgbClr val="0033CC"/>
                </a:solidFill>
              </a:rPr>
              <a:t>4.2.1847-04 «Санитарно-эпидемиологическая оценка обоснования сроков годности и условий хранения пищевых продуктов</a:t>
            </a:r>
            <a:r>
              <a:rPr lang="ru-RU" sz="2400" b="1" dirty="0" smtClean="0">
                <a:solidFill>
                  <a:srgbClr val="0033CC"/>
                </a:solidFill>
              </a:rPr>
              <a:t>».</a:t>
            </a:r>
            <a:r>
              <a:rPr lang="ru-RU" sz="2400" b="1" dirty="0" smtClean="0">
                <a:solidFill>
                  <a:schemeClr val="tx1"/>
                </a:solidFill>
              </a:rPr>
              <a:t/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>
                <a:solidFill>
                  <a:schemeClr val="tx1"/>
                </a:solidFill>
              </a:rPr>
              <a:t/>
            </a:r>
            <a:br>
              <a:rPr lang="ru-RU" sz="2400" b="1" dirty="0">
                <a:solidFill>
                  <a:schemeClr val="tx1"/>
                </a:solidFill>
              </a:rPr>
            </a:br>
            <a:endParaRPr lang="ru-RU" sz="2400" b="1" dirty="0" smtClean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1785926"/>
            <a:ext cx="821537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/>
              <a:t>4.2. Сроки исследования продуктов должны по продолжительности превышать предполагаемый срок годности, указанный в проекте нормативной или технической документации, на время, определяемое так называемым коэффициентом резерва.</a:t>
            </a:r>
          </a:p>
          <a:p>
            <a:pPr algn="just"/>
            <a:r>
              <a:rPr lang="ru-RU" sz="2400" dirty="0"/>
              <a:t>4.2.1. </a:t>
            </a:r>
            <a:r>
              <a:rPr lang="ru-RU" sz="2400" b="1" u="sng" dirty="0">
                <a:solidFill>
                  <a:srgbClr val="FF0000"/>
                </a:solidFill>
              </a:rPr>
              <a:t>Коэффициент резерва </a:t>
            </a:r>
            <a:r>
              <a:rPr lang="ru-RU" sz="2400" dirty="0"/>
              <a:t>для скоропортящихся продуктов составляет:</a:t>
            </a:r>
          </a:p>
          <a:p>
            <a:pPr algn="just"/>
            <a:r>
              <a:rPr lang="ru-RU" sz="2400" dirty="0"/>
              <a:t>- при сроках годности до 7 суток включительно - 1,5;</a:t>
            </a:r>
          </a:p>
          <a:p>
            <a:pPr algn="just"/>
            <a:r>
              <a:rPr lang="ru-RU" sz="2400" dirty="0"/>
              <a:t>- при сроках годности до 30 суток включительно - 1,3;</a:t>
            </a:r>
          </a:p>
          <a:p>
            <a:pPr algn="just"/>
            <a:r>
              <a:rPr lang="ru-RU" sz="2400" dirty="0"/>
              <a:t>- при сроках годности свыше 30 суток - 1,2.</a:t>
            </a:r>
          </a:p>
          <a:p>
            <a:pPr algn="just"/>
            <a:r>
              <a:rPr lang="ru-RU" sz="2400" dirty="0"/>
              <a:t>4.2.2. Коэффициент резерва для </a:t>
            </a:r>
            <a:r>
              <a:rPr lang="ru-RU" sz="2400" dirty="0" err="1"/>
              <a:t>нескоропортящихся</a:t>
            </a:r>
            <a:r>
              <a:rPr lang="ru-RU" sz="2400" dirty="0"/>
              <a:t> продуктов составляет 1,15.</a:t>
            </a:r>
          </a:p>
        </p:txBody>
      </p:sp>
    </p:spTree>
    <p:extLst>
      <p:ext uri="{BB962C8B-B14F-4D97-AF65-F5344CB8AC3E}">
        <p14:creationId xmlns:p14="http://schemas.microsoft.com/office/powerpoint/2010/main" val="3117230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1127" y="116632"/>
            <a:ext cx="8531865" cy="1143008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0033CC"/>
                </a:solidFill>
              </a:rPr>
              <a:t/>
            </a:r>
            <a:br>
              <a:rPr lang="ru-RU" sz="2400" b="1" dirty="0" smtClean="0">
                <a:solidFill>
                  <a:srgbClr val="0033CC"/>
                </a:solidFill>
              </a:rPr>
            </a:br>
            <a:r>
              <a:rPr lang="ru-RU" sz="2400" b="1" dirty="0">
                <a:solidFill>
                  <a:srgbClr val="0033CC"/>
                </a:solidFill>
              </a:rPr>
              <a:t/>
            </a:r>
            <a:br>
              <a:rPr lang="ru-RU" sz="2400" b="1" dirty="0">
                <a:solidFill>
                  <a:srgbClr val="0033CC"/>
                </a:solidFill>
              </a:rPr>
            </a:br>
            <a:r>
              <a:rPr lang="ru-RU" sz="2400" b="1" dirty="0" smtClean="0">
                <a:solidFill>
                  <a:srgbClr val="0033CC"/>
                </a:solidFill>
              </a:rPr>
              <a:t>МУК </a:t>
            </a:r>
            <a:r>
              <a:rPr lang="ru-RU" sz="2400" b="1" dirty="0">
                <a:solidFill>
                  <a:srgbClr val="0033CC"/>
                </a:solidFill>
              </a:rPr>
              <a:t>4.2.1847-04 «Санитарно-эпидемиологическая оценка обоснования сроков годности и условий хранения пищевых продуктов</a:t>
            </a:r>
            <a:r>
              <a:rPr lang="ru-RU" sz="2400" b="1" dirty="0" smtClean="0">
                <a:solidFill>
                  <a:srgbClr val="0033CC"/>
                </a:solidFill>
              </a:rPr>
              <a:t>»  </a:t>
            </a:r>
            <a:br>
              <a:rPr lang="ru-RU" sz="2400" b="1" dirty="0" smtClean="0">
                <a:solidFill>
                  <a:srgbClr val="0033CC"/>
                </a:solidFill>
              </a:rPr>
            </a:br>
            <a:r>
              <a:rPr lang="ru-RU" sz="2400" b="1" dirty="0">
                <a:solidFill>
                  <a:schemeClr val="tx1"/>
                </a:solidFill>
              </a:rPr>
              <a:t/>
            </a:r>
            <a:br>
              <a:rPr lang="ru-RU" sz="2400" b="1" dirty="0">
                <a:solidFill>
                  <a:schemeClr val="tx1"/>
                </a:solidFill>
              </a:rPr>
            </a:br>
            <a:endParaRPr lang="ru-RU" sz="2400" b="1" dirty="0" smtClean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31127" y="1196752"/>
            <a:ext cx="871543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/>
              <a:t>Программа испытаний разрабатывается </a:t>
            </a:r>
            <a:r>
              <a:rPr lang="ru-RU" sz="2000" dirty="0"/>
              <a:t>уполномоченными учреждениями </a:t>
            </a:r>
            <a:r>
              <a:rPr lang="ru-RU" sz="2000" dirty="0" smtClean="0">
                <a:hlinkClick r:id="rId2"/>
              </a:rPr>
              <a:t> </a:t>
            </a:r>
            <a:r>
              <a:rPr lang="ru-RU" sz="2000" dirty="0">
                <a:hlinkClick r:id="rId2"/>
              </a:rPr>
              <a:t>на </a:t>
            </a:r>
            <a:r>
              <a:rPr lang="ru-RU" sz="2000" dirty="0" smtClean="0">
                <a:hlinkClick r:id="rId2"/>
              </a:rPr>
              <a:t>основании</a:t>
            </a:r>
            <a:endParaRPr lang="ru-RU" sz="2000" dirty="0" smtClean="0"/>
          </a:p>
          <a:p>
            <a:endParaRPr lang="ru-RU" sz="2000" dirty="0"/>
          </a:p>
          <a:p>
            <a:endParaRPr lang="ru-RU" sz="2000" dirty="0" smtClean="0"/>
          </a:p>
          <a:p>
            <a:endParaRPr lang="ru-RU" sz="2000" dirty="0"/>
          </a:p>
          <a:p>
            <a:endParaRPr lang="ru-RU" sz="2000" dirty="0" smtClean="0"/>
          </a:p>
          <a:p>
            <a:endParaRPr lang="ru-RU" sz="2000" dirty="0"/>
          </a:p>
          <a:p>
            <a:endParaRPr lang="ru-RU" sz="2000" dirty="0" smtClean="0"/>
          </a:p>
          <a:p>
            <a:endParaRPr lang="ru-RU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5301208"/>
            <a:ext cx="3398904" cy="6585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Установление перечня определяемых показателей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547664" y="2196684"/>
            <a:ext cx="6192687" cy="256817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dirty="0" smtClean="0">
                <a:solidFill>
                  <a:schemeClr val="bg1"/>
                </a:solidFill>
              </a:rPr>
              <a:t>ЭКСПЕРТИЗЫ  ДОКУМЕНТАЦИИ ИЗГОТОВИТЕЛЯ</a:t>
            </a:r>
          </a:p>
          <a:p>
            <a:pPr lvl="0" algn="just">
              <a:buFontTx/>
              <a:buChar char="-"/>
            </a:pPr>
            <a:r>
              <a:rPr lang="ru-RU" u="sng" dirty="0" smtClean="0">
                <a:solidFill>
                  <a:schemeClr val="bg1"/>
                </a:solidFill>
              </a:rPr>
              <a:t>технологическое </a:t>
            </a:r>
            <a:r>
              <a:rPr lang="ru-RU" u="sng" dirty="0">
                <a:solidFill>
                  <a:schemeClr val="bg1"/>
                </a:solidFill>
              </a:rPr>
              <a:t>обоснование </a:t>
            </a:r>
            <a:r>
              <a:rPr lang="ru-RU" dirty="0">
                <a:solidFill>
                  <a:schemeClr val="bg1"/>
                </a:solidFill>
              </a:rPr>
              <a:t>установления пролонгированного срока годности на продукт</a:t>
            </a:r>
            <a:r>
              <a:rPr lang="ru-RU" dirty="0" smtClean="0">
                <a:solidFill>
                  <a:schemeClr val="bg1"/>
                </a:solidFill>
              </a:rPr>
              <a:t>;</a:t>
            </a:r>
            <a:endParaRPr lang="ru-RU" dirty="0">
              <a:solidFill>
                <a:schemeClr val="bg1"/>
              </a:solidFill>
            </a:endParaRPr>
          </a:p>
          <a:p>
            <a:pPr lvl="0" algn="just">
              <a:buFontTx/>
              <a:buChar char="-"/>
            </a:pPr>
            <a:r>
              <a:rPr lang="ru-RU" u="sng" dirty="0">
                <a:solidFill>
                  <a:schemeClr val="bg1"/>
                </a:solidFill>
              </a:rPr>
              <a:t>нормативные и/или технические документы </a:t>
            </a:r>
            <a:r>
              <a:rPr lang="ru-RU" dirty="0">
                <a:solidFill>
                  <a:schemeClr val="bg1"/>
                </a:solidFill>
              </a:rPr>
              <a:t>и технологические инструкции (регламенты), рецептуры</a:t>
            </a:r>
            <a:r>
              <a:rPr lang="ru-RU" dirty="0" smtClean="0">
                <a:solidFill>
                  <a:schemeClr val="bg1"/>
                </a:solidFill>
              </a:rPr>
              <a:t>;</a:t>
            </a:r>
            <a:endParaRPr lang="ru-RU" dirty="0">
              <a:solidFill>
                <a:schemeClr val="bg1"/>
              </a:solidFill>
            </a:endParaRPr>
          </a:p>
          <a:p>
            <a:pPr lvl="0" algn="just"/>
            <a:r>
              <a:rPr lang="ru-RU" dirty="0" smtClean="0">
                <a:solidFill>
                  <a:schemeClr val="bg1"/>
                </a:solidFill>
              </a:rPr>
              <a:t>-</a:t>
            </a:r>
            <a:r>
              <a:rPr lang="ru-RU" u="sng" dirty="0" smtClean="0">
                <a:solidFill>
                  <a:schemeClr val="bg1"/>
                </a:solidFill>
              </a:rPr>
              <a:t>результаты </a:t>
            </a:r>
            <a:r>
              <a:rPr lang="ru-RU" u="sng" dirty="0">
                <a:solidFill>
                  <a:schemeClr val="bg1"/>
                </a:solidFill>
              </a:rPr>
              <a:t>санитарно-эпидемиологических исследований </a:t>
            </a:r>
            <a:r>
              <a:rPr lang="ru-RU" dirty="0">
                <a:solidFill>
                  <a:schemeClr val="bg1"/>
                </a:solidFill>
              </a:rPr>
              <a:t>образцов продукции по подтверждению предполагаемого срока годности.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220072" y="5350681"/>
            <a:ext cx="3830952" cy="6090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Определение периодичности контроля</a:t>
            </a:r>
            <a:endParaRPr lang="ru-RU" dirty="0"/>
          </a:p>
        </p:txBody>
      </p:sp>
      <p:cxnSp>
        <p:nvCxnSpPr>
          <p:cNvPr id="9" name="Прямая со стрелкой 8"/>
          <p:cNvCxnSpPr/>
          <p:nvPr/>
        </p:nvCxnSpPr>
        <p:spPr>
          <a:xfrm>
            <a:off x="971600" y="1536437"/>
            <a:ext cx="0" cy="362075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4572000" y="1844824"/>
            <a:ext cx="0" cy="35186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8532440" y="1536437"/>
            <a:ext cx="72008" cy="3814244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7230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1127" y="116632"/>
            <a:ext cx="8531865" cy="1143008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0033CC"/>
                </a:solidFill>
              </a:rPr>
              <a:t/>
            </a:r>
            <a:br>
              <a:rPr lang="ru-RU" sz="2400" b="1" dirty="0" smtClean="0">
                <a:solidFill>
                  <a:srgbClr val="0033CC"/>
                </a:solidFill>
              </a:rPr>
            </a:br>
            <a:r>
              <a:rPr lang="ru-RU" sz="2400" b="1" dirty="0">
                <a:solidFill>
                  <a:srgbClr val="0033CC"/>
                </a:solidFill>
              </a:rPr>
              <a:t/>
            </a:r>
            <a:br>
              <a:rPr lang="ru-RU" sz="2400" b="1" dirty="0">
                <a:solidFill>
                  <a:srgbClr val="0033CC"/>
                </a:solidFill>
              </a:rPr>
            </a:br>
            <a:r>
              <a:rPr lang="ru-RU" sz="2400" b="1" dirty="0" smtClean="0">
                <a:solidFill>
                  <a:srgbClr val="0033CC"/>
                </a:solidFill>
              </a:rPr>
              <a:t>МУК </a:t>
            </a:r>
            <a:r>
              <a:rPr lang="ru-RU" sz="2400" b="1" dirty="0">
                <a:solidFill>
                  <a:srgbClr val="0033CC"/>
                </a:solidFill>
              </a:rPr>
              <a:t>4.2.1847-04 «Санитарно-эпидемиологическая оценка обоснования сроков годности и условий хранения пищевых продуктов</a:t>
            </a:r>
            <a:r>
              <a:rPr lang="ru-RU" sz="2400" b="1" dirty="0" smtClean="0">
                <a:solidFill>
                  <a:srgbClr val="0033CC"/>
                </a:solidFill>
              </a:rPr>
              <a:t>»  </a:t>
            </a:r>
            <a:br>
              <a:rPr lang="ru-RU" sz="2400" b="1" dirty="0" smtClean="0">
                <a:solidFill>
                  <a:srgbClr val="0033CC"/>
                </a:solidFill>
              </a:rPr>
            </a:br>
            <a:r>
              <a:rPr lang="ru-RU" sz="2400" b="1" dirty="0">
                <a:solidFill>
                  <a:schemeClr val="tx1"/>
                </a:solidFill>
              </a:rPr>
              <a:t/>
            </a:r>
            <a:br>
              <a:rPr lang="ru-RU" sz="2400" b="1" dirty="0">
                <a:solidFill>
                  <a:schemeClr val="tx1"/>
                </a:solidFill>
              </a:rPr>
            </a:br>
            <a:endParaRPr lang="ru-RU" sz="2400" b="1" dirty="0" smtClean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31127" y="1196752"/>
            <a:ext cx="8715436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Перечень </a:t>
            </a:r>
            <a:r>
              <a:rPr lang="ru-RU" sz="2000" b="1" dirty="0"/>
              <a:t>контролируемых </a:t>
            </a:r>
            <a:r>
              <a:rPr lang="ru-RU" sz="2000" b="1" dirty="0" smtClean="0"/>
              <a:t>показателей</a:t>
            </a:r>
          </a:p>
          <a:p>
            <a:pPr algn="ctr"/>
            <a:r>
              <a:rPr lang="ru-RU" sz="2000" dirty="0" smtClean="0"/>
              <a:t> </a:t>
            </a:r>
            <a:r>
              <a:rPr lang="ru-RU" sz="2000" b="1" u="sng" dirty="0">
                <a:solidFill>
                  <a:srgbClr val="FF0000"/>
                </a:solidFill>
              </a:rPr>
              <a:t>для каждого вида (группы) пищевых </a:t>
            </a:r>
            <a:r>
              <a:rPr lang="ru-RU" sz="2000" b="1" u="sng" dirty="0" smtClean="0">
                <a:solidFill>
                  <a:srgbClr val="FF0000"/>
                </a:solidFill>
              </a:rPr>
              <a:t>продуктов</a:t>
            </a:r>
            <a:endParaRPr lang="ru-RU" sz="2000" b="1" u="sng" dirty="0">
              <a:solidFill>
                <a:srgbClr val="FF0000"/>
              </a:solidFill>
            </a:endParaRPr>
          </a:p>
          <a:p>
            <a:endParaRPr lang="ru-RU" sz="2000" dirty="0" smtClean="0"/>
          </a:p>
          <a:p>
            <a:endParaRPr lang="ru-RU" sz="2000" dirty="0"/>
          </a:p>
          <a:p>
            <a:endParaRPr lang="ru-RU" sz="2000" dirty="0" smtClean="0"/>
          </a:p>
          <a:p>
            <a:endParaRPr lang="ru-RU" sz="2000" dirty="0"/>
          </a:p>
          <a:p>
            <a:endParaRPr lang="ru-RU" sz="2000" dirty="0" smtClean="0"/>
          </a:p>
          <a:p>
            <a:endParaRPr lang="ru-RU" sz="2000" dirty="0"/>
          </a:p>
          <a:p>
            <a:endParaRPr lang="ru-RU" sz="2000" dirty="0" smtClean="0"/>
          </a:p>
          <a:p>
            <a:endParaRPr lang="ru-RU" sz="2000" dirty="0"/>
          </a:p>
          <a:p>
            <a:r>
              <a:rPr lang="ru-RU" sz="2000" dirty="0" smtClean="0"/>
              <a:t>Разрабатывается календарный </a:t>
            </a:r>
            <a:r>
              <a:rPr lang="ru-RU" sz="2000" dirty="0"/>
              <a:t>план и порядок отбора проб исследуемой </a:t>
            </a:r>
            <a:r>
              <a:rPr lang="ru-RU" sz="2000" dirty="0" smtClean="0"/>
              <a:t>продукции.</a:t>
            </a:r>
          </a:p>
          <a:p>
            <a:r>
              <a:rPr lang="ru-RU" sz="2000" dirty="0" smtClean="0"/>
              <a:t>При </a:t>
            </a:r>
            <a:r>
              <a:rPr lang="ru-RU" sz="2000" dirty="0"/>
              <a:t>разработке программы </a:t>
            </a:r>
            <a:r>
              <a:rPr lang="ru-RU" sz="2000" b="1" dirty="0">
                <a:solidFill>
                  <a:srgbClr val="FF0000"/>
                </a:solidFill>
              </a:rPr>
              <a:t>допускается группировка видов продукции, вырабатываемых по единой нормативной или технической документации, однородной по рецептуре и технологии производства. </a:t>
            </a:r>
            <a:r>
              <a:rPr lang="ru-RU" sz="2000" dirty="0"/>
              <a:t>Полученные в ходе санитарно-эпидемиологических исследований результаты распространяются на всю группу продукции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2844" y="2071678"/>
            <a:ext cx="3888432" cy="2870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санитарно-микробиологические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572132" y="2071678"/>
            <a:ext cx="3398904" cy="2651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органолептические показатели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2571744"/>
            <a:ext cx="4320480" cy="17281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санитарно-химические </a:t>
            </a:r>
            <a:r>
              <a:rPr lang="ru-RU" dirty="0" smtClean="0"/>
              <a:t>(с учетом </a:t>
            </a:r>
            <a:r>
              <a:rPr lang="ru-RU" dirty="0"/>
              <a:t>состава продукта, его физико-химических параметров, условий хранения, для оценки возможной миграции </a:t>
            </a:r>
            <a:r>
              <a:rPr lang="ru-RU" dirty="0" err="1" smtClean="0"/>
              <a:t>хим.соединений</a:t>
            </a:r>
            <a:r>
              <a:rPr lang="ru-RU" dirty="0" smtClean="0"/>
              <a:t> </a:t>
            </a:r>
            <a:r>
              <a:rPr lang="ru-RU" dirty="0"/>
              <a:t>из </a:t>
            </a:r>
            <a:r>
              <a:rPr lang="ru-RU" dirty="0" smtClean="0"/>
              <a:t>упаковочных материалов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929190" y="2571744"/>
            <a:ext cx="3830952" cy="17281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показатели пищевой </a:t>
            </a:r>
            <a:r>
              <a:rPr lang="ru-RU" dirty="0" smtClean="0"/>
              <a:t>ценности, изменяющиеся со временем (содержание витаминов, биологически активных веществ, йода в соли и т.д.)</a:t>
            </a:r>
            <a:endParaRPr lang="ru-RU" dirty="0"/>
          </a:p>
        </p:txBody>
      </p:sp>
      <p:cxnSp>
        <p:nvCxnSpPr>
          <p:cNvPr id="9" name="Прямая со стрелкой 8"/>
          <p:cNvCxnSpPr/>
          <p:nvPr/>
        </p:nvCxnSpPr>
        <p:spPr>
          <a:xfrm>
            <a:off x="4497059" y="1844824"/>
            <a:ext cx="0" cy="71096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5400000">
            <a:off x="1810448" y="1975710"/>
            <a:ext cx="237482" cy="791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5076056" y="1844824"/>
            <a:ext cx="0" cy="71096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endCxn id="5" idx="0"/>
          </p:cNvCxnSpPr>
          <p:nvPr/>
        </p:nvCxnSpPr>
        <p:spPr>
          <a:xfrm rot="5400000">
            <a:off x="7136786" y="1936085"/>
            <a:ext cx="270392" cy="79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9173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428605"/>
            <a:ext cx="8531865" cy="1143008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0033CC"/>
                </a:solidFill>
              </a:rPr>
              <a:t/>
            </a:r>
            <a:br>
              <a:rPr lang="ru-RU" sz="2400" b="1" dirty="0" smtClean="0">
                <a:solidFill>
                  <a:srgbClr val="0033CC"/>
                </a:solidFill>
              </a:rPr>
            </a:br>
            <a:r>
              <a:rPr lang="ru-RU" sz="2400" b="1" dirty="0">
                <a:solidFill>
                  <a:srgbClr val="0033CC"/>
                </a:solidFill>
              </a:rPr>
              <a:t/>
            </a:r>
            <a:br>
              <a:rPr lang="ru-RU" sz="2400" b="1" dirty="0">
                <a:solidFill>
                  <a:srgbClr val="0033CC"/>
                </a:solidFill>
              </a:rPr>
            </a:br>
            <a:r>
              <a:rPr lang="ru-RU" sz="2400" b="1" dirty="0" smtClean="0">
                <a:solidFill>
                  <a:srgbClr val="0033CC"/>
                </a:solidFill>
              </a:rPr>
              <a:t>МУК </a:t>
            </a:r>
            <a:r>
              <a:rPr lang="ru-RU" sz="2400" b="1" dirty="0">
                <a:solidFill>
                  <a:srgbClr val="0033CC"/>
                </a:solidFill>
              </a:rPr>
              <a:t>4.2.1847-04 «Санитарно-эпидемиологическая оценка обоснования сроков годности и условий хранения пищевых продуктов</a:t>
            </a:r>
            <a:r>
              <a:rPr lang="ru-RU" sz="2400" b="1" dirty="0" smtClean="0">
                <a:solidFill>
                  <a:srgbClr val="0033CC"/>
                </a:solidFill>
              </a:rPr>
              <a:t>».</a:t>
            </a:r>
            <a:r>
              <a:rPr lang="ru-RU" sz="2400" b="1" dirty="0" smtClean="0">
                <a:solidFill>
                  <a:schemeClr val="tx1"/>
                </a:solidFill>
              </a:rPr>
              <a:t/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>
                <a:solidFill>
                  <a:schemeClr val="tx1"/>
                </a:solidFill>
              </a:rPr>
              <a:t/>
            </a:r>
            <a:br>
              <a:rPr lang="ru-RU" sz="2400" b="1" dirty="0">
                <a:solidFill>
                  <a:schemeClr val="tx1"/>
                </a:solidFill>
              </a:rPr>
            </a:br>
            <a:endParaRPr lang="ru-RU" sz="2400" b="1" dirty="0" smtClean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1714488"/>
            <a:ext cx="828680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6.2. Образцы для испытаний отбираются не менее чем от 3 различных дат выработки (партий продукции).</a:t>
            </a:r>
          </a:p>
          <a:p>
            <a:pPr algn="just"/>
            <a:endParaRPr lang="ru-RU" sz="2000" dirty="0" smtClean="0"/>
          </a:p>
          <a:p>
            <a:pPr algn="just"/>
            <a:r>
              <a:rPr lang="ru-RU" sz="2000" dirty="0" smtClean="0"/>
              <a:t>6.5. Периодичность исследования отобранных образцов должна рассчитываться с учетом продолжительности предполагаемого срока годности и специфики продукта, но не менее 3 раз при сроках испытания до 30 суток, не менее 4 раз - свыше 60 суток (после выработки, середина срока годности, предполагаемый срок, срок с учетом коэффициента резерва). Рекомендуемые схемы периодичности исследований приведены в </a:t>
            </a:r>
            <a:r>
              <a:rPr lang="ru-RU" sz="2000" dirty="0" err="1" smtClean="0">
                <a:hlinkClick r:id="" action="ppaction://hlinkfile"/>
              </a:rPr>
              <a:t>Прилож</a:t>
            </a:r>
            <a:r>
              <a:rPr lang="ru-RU" sz="2000" dirty="0" smtClean="0">
                <a:hlinkClick r:id="" action="ppaction://hlinkfile"/>
              </a:rPr>
              <a:t>. 1.</a:t>
            </a:r>
            <a:endParaRPr lang="ru-RU" sz="2000" dirty="0" smtClean="0"/>
          </a:p>
          <a:p>
            <a:pPr algn="just"/>
            <a:endParaRPr lang="ru-RU" sz="2000" dirty="0" smtClean="0"/>
          </a:p>
          <a:p>
            <a:pPr algn="just"/>
            <a:r>
              <a:rPr lang="ru-RU" sz="2000" dirty="0" smtClean="0"/>
              <a:t>6.8. </a:t>
            </a:r>
            <a:r>
              <a:rPr lang="ru-RU" sz="2000" b="1" u="sng" dirty="0" smtClean="0">
                <a:solidFill>
                  <a:srgbClr val="FF0000"/>
                </a:solidFill>
              </a:rPr>
              <a:t>В случае обнаружения в первой контрольной точке несоответствия </a:t>
            </a:r>
            <a:r>
              <a:rPr lang="ru-RU" sz="2000" dirty="0" smtClean="0"/>
              <a:t>испытуемых образцов продукции требованиям, установленным нормативной документацией по микробиологическим, санитарно-химическим и органолептическим показателям, </a:t>
            </a:r>
            <a:r>
              <a:rPr lang="ru-RU" sz="2000" b="1" u="sng" dirty="0" smtClean="0">
                <a:solidFill>
                  <a:srgbClr val="FF0000"/>
                </a:solidFill>
              </a:rPr>
              <a:t>дальнейшие исследования данной партии прекращаются.</a:t>
            </a:r>
            <a:endParaRPr lang="ru-RU" sz="2000" b="1" u="sng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7230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428605"/>
            <a:ext cx="8531865" cy="1143008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0033CC"/>
                </a:solidFill>
              </a:rPr>
              <a:t/>
            </a:r>
            <a:br>
              <a:rPr lang="ru-RU" sz="2400" b="1" dirty="0" smtClean="0">
                <a:solidFill>
                  <a:srgbClr val="0033CC"/>
                </a:solidFill>
              </a:rPr>
            </a:br>
            <a:r>
              <a:rPr lang="ru-RU" sz="2400" b="1" dirty="0">
                <a:solidFill>
                  <a:srgbClr val="0033CC"/>
                </a:solidFill>
              </a:rPr>
              <a:t/>
            </a:r>
            <a:br>
              <a:rPr lang="ru-RU" sz="2400" b="1" dirty="0">
                <a:solidFill>
                  <a:srgbClr val="0033CC"/>
                </a:solidFill>
              </a:rPr>
            </a:br>
            <a:r>
              <a:rPr lang="ru-RU" sz="2400" b="1" dirty="0" smtClean="0">
                <a:solidFill>
                  <a:srgbClr val="0033CC"/>
                </a:solidFill>
              </a:rPr>
              <a:t>МУК </a:t>
            </a:r>
            <a:r>
              <a:rPr lang="ru-RU" sz="2400" b="1" dirty="0">
                <a:solidFill>
                  <a:srgbClr val="0033CC"/>
                </a:solidFill>
              </a:rPr>
              <a:t>4.2.1847-04 «Санитарно-эпидемиологическая оценка обоснования сроков годности и условий хранения пищевых продуктов</a:t>
            </a:r>
            <a:r>
              <a:rPr lang="ru-RU" sz="2400" b="1" dirty="0" smtClean="0">
                <a:solidFill>
                  <a:srgbClr val="0033CC"/>
                </a:solidFill>
              </a:rPr>
              <a:t>».</a:t>
            </a:r>
            <a:r>
              <a:rPr lang="ru-RU" sz="2400" b="1" dirty="0" smtClean="0">
                <a:solidFill>
                  <a:schemeClr val="tx1"/>
                </a:solidFill>
              </a:rPr>
              <a:t/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>
                <a:solidFill>
                  <a:schemeClr val="tx1"/>
                </a:solidFill>
              </a:rPr>
              <a:t/>
            </a:r>
            <a:br>
              <a:rPr lang="ru-RU" sz="2400" b="1" dirty="0">
                <a:solidFill>
                  <a:schemeClr val="tx1"/>
                </a:solidFill>
              </a:rPr>
            </a:br>
            <a:endParaRPr lang="ru-RU" sz="2400" b="1" dirty="0" smtClean="0">
              <a:solidFill>
                <a:schemeClr val="tx1"/>
              </a:solidFill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/>
          <a:srcRect l="28992" t="18907" r="32746" b="20729"/>
          <a:stretch>
            <a:fillRect/>
          </a:stretch>
        </p:blipFill>
        <p:spPr bwMode="auto">
          <a:xfrm>
            <a:off x="142844" y="1357298"/>
            <a:ext cx="8643998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117230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Ульданова-Д-С\Desktop\slide_6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76" r="18466" b="-27"/>
          <a:stretch/>
        </p:blipFill>
        <p:spPr bwMode="auto">
          <a:xfrm>
            <a:off x="642910" y="500042"/>
            <a:ext cx="7786741" cy="571503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:\slide_7.jpg"/>
          <p:cNvPicPr>
            <a:picLocks noChangeAspect="1" noChangeArrowheads="1"/>
          </p:cNvPicPr>
          <p:nvPr/>
        </p:nvPicPr>
        <p:blipFill>
          <a:blip r:embed="rId2"/>
          <a:srcRect r="14018" b="2381"/>
          <a:stretch>
            <a:fillRect/>
          </a:stretch>
        </p:blipFill>
        <p:spPr bwMode="auto">
          <a:xfrm>
            <a:off x="785786" y="428604"/>
            <a:ext cx="6572296" cy="58579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:\slide_11.jpg"/>
          <p:cNvPicPr>
            <a:picLocks noChangeAspect="1" noChangeArrowheads="1"/>
          </p:cNvPicPr>
          <p:nvPr/>
        </p:nvPicPr>
        <p:blipFill>
          <a:blip r:embed="rId2"/>
          <a:srcRect l="-12110" t="-14063" r="-14454" b="-14063"/>
          <a:stretch>
            <a:fillRect/>
          </a:stretch>
        </p:blipFill>
        <p:spPr bwMode="auto">
          <a:xfrm>
            <a:off x="214282" y="-214338"/>
            <a:ext cx="9358378" cy="73581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:\slide_10.jpg"/>
          <p:cNvPicPr>
            <a:picLocks noChangeAspect="1" noChangeArrowheads="1"/>
          </p:cNvPicPr>
          <p:nvPr/>
        </p:nvPicPr>
        <p:blipFill>
          <a:blip r:embed="rId2"/>
          <a:srcRect b="12500"/>
          <a:stretch>
            <a:fillRect/>
          </a:stretch>
        </p:blipFill>
        <p:spPr bwMode="auto">
          <a:xfrm>
            <a:off x="571472" y="357166"/>
            <a:ext cx="7929618" cy="56436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1"/>
          <p:cNvSpPr>
            <a:spLocks noChangeArrowheads="1"/>
          </p:cNvSpPr>
          <p:nvPr/>
        </p:nvSpPr>
        <p:spPr bwMode="auto">
          <a:xfrm>
            <a:off x="285720" y="285728"/>
            <a:ext cx="8429684" cy="6463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4F4F4F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Пищевые продукты являются благоприятной средой для развития микроорганизмов.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F4F4F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Микрофлора пищевых продуктов подразделяется на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b="1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специфическую,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F4F4F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 которая используется для производства пищевых продуктов, придает продукту определенные вкусовые и питательные качества (кисломолочные продукты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F4F4F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F4F4F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 молочнокислые бактерии, квас, пиво, вино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F4F4F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F4F4F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 дрожжи);</a:t>
            </a:r>
          </a:p>
          <a:p>
            <a:r>
              <a:rPr kumimoji="0" lang="ru-RU" b="1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неспецифическую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F4F4F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F4F4F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 при определенных условиях может вызвать изменения вкуса, запаха и внешнего вида продукта, его порчу; попадает на продукт случайно, загрязняя его.</a:t>
            </a:r>
          </a:p>
          <a:p>
            <a:endParaRPr lang="ru-RU" dirty="0" smtClean="0">
              <a:solidFill>
                <a:srgbClr val="4F4F4F"/>
              </a:solidFill>
              <a:latin typeface="Helvetica"/>
              <a:cs typeface="Times New Roman" pitchFamily="18" charset="0"/>
            </a:endParaRPr>
          </a:p>
          <a:p>
            <a:r>
              <a:rPr lang="ru-RU" dirty="0" smtClean="0"/>
              <a:t> Гигиенические нормативы включают контроль за 4 группами микроорганизмов:</a:t>
            </a:r>
          </a:p>
          <a:p>
            <a:pPr lvl="0">
              <a:buFont typeface="Arial" pitchFamily="34" charset="0"/>
              <a:buChar char="•"/>
            </a:pPr>
            <a:r>
              <a:rPr lang="ru-RU" dirty="0" smtClean="0"/>
              <a:t>санитарно-показательные </a:t>
            </a:r>
            <a:r>
              <a:rPr lang="ru-RU" dirty="0" err="1" smtClean="0"/>
              <a:t>КМАФАнМ</a:t>
            </a:r>
            <a:r>
              <a:rPr lang="ru-RU" dirty="0" smtClean="0"/>
              <a:t> (общее микробное число),бактерии группы кишечной палочки и стафилококк;</a:t>
            </a:r>
          </a:p>
          <a:p>
            <a:pPr lvl="0"/>
            <a:endParaRPr lang="ru-RU" dirty="0" smtClean="0"/>
          </a:p>
          <a:p>
            <a:pPr lvl="0">
              <a:buFont typeface="Arial" pitchFamily="34" charset="0"/>
              <a:buChar char="•"/>
            </a:pPr>
            <a:r>
              <a:rPr lang="ru-RU" dirty="0" smtClean="0"/>
              <a:t>условно-патогенные микроорганизмы;</a:t>
            </a:r>
          </a:p>
          <a:p>
            <a:pPr lvl="0"/>
            <a:endParaRPr lang="ru-RU" dirty="0" smtClean="0"/>
          </a:p>
          <a:p>
            <a:pPr lvl="0">
              <a:buFont typeface="Arial" pitchFamily="34" charset="0"/>
              <a:buChar char="•"/>
            </a:pPr>
            <a:r>
              <a:rPr lang="ru-RU" dirty="0" smtClean="0"/>
              <a:t>патогенные микроорганизмы, в том числе сальмонеллы;</a:t>
            </a:r>
          </a:p>
          <a:p>
            <a:pPr lvl="0"/>
            <a:endParaRPr lang="ru-RU" dirty="0" smtClean="0"/>
          </a:p>
          <a:p>
            <a:pPr lvl="0">
              <a:buFont typeface="Arial" pitchFamily="34" charset="0"/>
              <a:buChar char="•"/>
            </a:pPr>
            <a:r>
              <a:rPr lang="ru-RU" dirty="0" smtClean="0"/>
              <a:t>микроорганизмы порчи – в основном, это дрожжи и плесневые грибы.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4F4F4F"/>
              </a:solidFill>
              <a:effectLst/>
              <a:latin typeface="Helvetica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624110"/>
            <a:ext cx="8199863" cy="5577398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2800" b="1" dirty="0" smtClean="0">
                <a:solidFill>
                  <a:srgbClr val="0033CC"/>
                </a:solidFill>
              </a:rPr>
              <a:t>Технический регламент Таможенного союза ТР ТС 021/2011 «О безопасности пищевой продукции»</a:t>
            </a:r>
            <a:r>
              <a:rPr lang="ru-RU" sz="2800" b="1" dirty="0" smtClean="0">
                <a:solidFill>
                  <a:schemeClr val="tx1"/>
                </a:solidFill>
              </a:rPr>
              <a:t/>
            </a:r>
            <a:br>
              <a:rPr lang="ru-RU" sz="2800" b="1" dirty="0" smtClean="0">
                <a:solidFill>
                  <a:schemeClr val="tx1"/>
                </a:solidFill>
              </a:rPr>
            </a:br>
            <a:r>
              <a:rPr lang="ru-RU" sz="2800" b="1" dirty="0"/>
              <a:t/>
            </a:r>
            <a:br>
              <a:rPr lang="ru-RU" sz="2800" b="1" dirty="0"/>
            </a:br>
            <a:r>
              <a:rPr lang="ru-RU" sz="2800" b="1" dirty="0" smtClean="0">
                <a:solidFill>
                  <a:schemeClr val="tx1"/>
                </a:solidFill>
              </a:rPr>
              <a:t>Статья </a:t>
            </a:r>
            <a:r>
              <a:rPr lang="ru-RU" sz="2800" b="1" dirty="0">
                <a:solidFill>
                  <a:schemeClr val="tx1"/>
                </a:solidFill>
              </a:rPr>
              <a:t>7. Общие требования безопасности пищевой продукции</a:t>
            </a:r>
            <a:br>
              <a:rPr lang="ru-RU" sz="2800" b="1" dirty="0">
                <a:solidFill>
                  <a:schemeClr val="tx1"/>
                </a:solidFill>
              </a:rPr>
            </a:br>
            <a:r>
              <a:rPr lang="ru-RU" sz="2800" dirty="0">
                <a:solidFill>
                  <a:schemeClr val="tx1"/>
                </a:solidFill>
              </a:rPr>
              <a:t/>
            </a:r>
            <a:br>
              <a:rPr lang="ru-RU" sz="2800" dirty="0">
                <a:solidFill>
                  <a:schemeClr val="tx1"/>
                </a:solidFill>
              </a:rPr>
            </a:br>
            <a:r>
              <a:rPr lang="ru-RU" sz="2800" dirty="0" smtClean="0">
                <a:solidFill>
                  <a:schemeClr val="tx1"/>
                </a:solidFill>
              </a:rPr>
              <a:t>Пищевая </a:t>
            </a:r>
            <a:r>
              <a:rPr lang="ru-RU" sz="2800" dirty="0">
                <a:solidFill>
                  <a:schemeClr val="tx1"/>
                </a:solidFill>
              </a:rPr>
              <a:t>продукция, находящаяся в обращении на таможенной территории Таможенного союза </a:t>
            </a:r>
            <a:r>
              <a:rPr lang="ru-RU" sz="2800" b="1" dirty="0">
                <a:solidFill>
                  <a:srgbClr val="FF0000"/>
                </a:solidFill>
              </a:rPr>
              <a:t>в течение установленного срока годности</a:t>
            </a:r>
            <a:r>
              <a:rPr lang="ru-RU" sz="2800" dirty="0">
                <a:solidFill>
                  <a:srgbClr val="FF0000"/>
                </a:solidFill>
              </a:rPr>
              <a:t>, </a:t>
            </a:r>
            <a:r>
              <a:rPr lang="ru-RU" sz="2800" dirty="0">
                <a:solidFill>
                  <a:schemeClr val="tx1"/>
                </a:solidFill>
              </a:rPr>
              <a:t>при использовании по назначению должна быть безопасной</a:t>
            </a:r>
            <a:r>
              <a:rPr lang="ru-RU" sz="2800" dirty="0" smtClean="0">
                <a:solidFill>
                  <a:schemeClr val="tx1"/>
                </a:solidFill>
              </a:rPr>
              <a:t>.</a:t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800" dirty="0" smtClean="0">
                <a:solidFill>
                  <a:schemeClr val="tx1"/>
                </a:solidFill>
              </a:rPr>
              <a:t/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800" dirty="0" smtClean="0">
                <a:solidFill>
                  <a:schemeClr val="tx1"/>
                </a:solidFill>
              </a:rPr>
              <a:t>Сроки </a:t>
            </a:r>
            <a:r>
              <a:rPr lang="ru-RU" sz="2800" dirty="0">
                <a:solidFill>
                  <a:schemeClr val="tx1"/>
                </a:solidFill>
              </a:rPr>
              <a:t>годности и условия хранения пищевой продукции </a:t>
            </a:r>
            <a:r>
              <a:rPr lang="ru-RU" sz="2800" b="1" dirty="0" smtClean="0">
                <a:solidFill>
                  <a:srgbClr val="FF0000"/>
                </a:solidFill>
              </a:rPr>
              <a:t>устанавливаются изготовителем</a:t>
            </a:r>
            <a:r>
              <a:rPr lang="ru-RU" sz="2800" b="1" dirty="0">
                <a:solidFill>
                  <a:srgbClr val="FF0000"/>
                </a:solidFill>
              </a:rPr>
              <a:t>.</a:t>
            </a:r>
            <a:br>
              <a:rPr lang="ru-RU" sz="2800" b="1" dirty="0">
                <a:solidFill>
                  <a:srgbClr val="FF0000"/>
                </a:solidFill>
              </a:rPr>
            </a:br>
            <a:endParaRPr lang="ru-RU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9111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rgbClr val="0033CC"/>
                </a:solidFill>
              </a:rPr>
              <a:t/>
            </a:r>
            <a:br>
              <a:rPr lang="ru-RU" sz="3100" b="1" dirty="0" smtClean="0">
                <a:solidFill>
                  <a:srgbClr val="0033CC"/>
                </a:solidFill>
              </a:rPr>
            </a:br>
            <a:r>
              <a:rPr lang="ru-RU" sz="2700" b="1" dirty="0" smtClean="0">
                <a:solidFill>
                  <a:srgbClr val="0033CC"/>
                </a:solidFill>
              </a:rPr>
              <a:t>Федеральный закон от 02.01.2000 № 29-ФЗ «О качестве и безопасности пищевых продуктов»</a:t>
            </a:r>
            <a:r>
              <a:rPr lang="ru-RU" sz="2700" dirty="0" smtClean="0"/>
              <a:t/>
            </a:r>
            <a:br>
              <a:rPr lang="ru-RU" sz="2700" dirty="0" smtClean="0"/>
            </a:br>
            <a:endParaRPr lang="ru-RU" sz="2700" dirty="0"/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0" y="0"/>
            <a:ext cx="530915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00034" y="1214422"/>
            <a:ext cx="785818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4290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Статья 3. </a:t>
            </a:r>
            <a:r>
              <a:rPr lang="ru-RU" b="1" dirty="0" err="1" smtClean="0"/>
              <a:t>Оборотоспособность</a:t>
            </a:r>
            <a:r>
              <a:rPr lang="ru-RU" b="1" dirty="0" smtClean="0"/>
              <a:t> пищевых продуктов, материалов и изделий</a:t>
            </a:r>
          </a:p>
          <a:p>
            <a:pPr lvl="0" indent="34290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FF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-не могут находиться в обороте пищевые продукты</a:t>
            </a:r>
            <a:r>
              <a:rPr lang="ru-RU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которые не имеют установленных </a:t>
            </a:r>
            <a:r>
              <a:rPr lang="ru-RU" b="1" u="sng" dirty="0" smtClean="0">
                <a:solidFill>
                  <a:srgbClr val="FF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сроков годности</a:t>
            </a:r>
            <a:r>
              <a:rPr lang="ru-RU" dirty="0" smtClean="0">
                <a:solidFill>
                  <a:srgbClr val="FF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(для пищевых продуктов, материалов и изделий, в отношении которых установление сроков годности является обязательным) или сроки годности которых истекли.</a:t>
            </a:r>
          </a:p>
          <a:p>
            <a:pPr lvl="0" indent="342900" algn="just"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0" indent="342900" algn="just"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0" indent="342900" algn="just"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0" indent="342900" algn="just"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0" indent="342900" algn="just"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Calibri" pitchFamily="34" charset="0"/>
              <a:cs typeface="Times New Roman" pitchFamily="18" charset="0"/>
            </a:endParaRPr>
          </a:p>
          <a:p>
            <a:pPr lvl="0" indent="342900" algn="just" fontAlgn="base">
              <a:spcBef>
                <a:spcPct val="0"/>
              </a:spcBef>
              <a:spcAft>
                <a:spcPct val="0"/>
              </a:spcAft>
            </a:pP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71472" y="2928934"/>
            <a:ext cx="77153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     Статья 16. </a:t>
            </a:r>
            <a:r>
              <a:rPr lang="ru-RU" b="1" u="sng" dirty="0" smtClean="0">
                <a:solidFill>
                  <a:srgbClr val="FF0000"/>
                </a:solidFill>
              </a:rPr>
              <a:t>Сроки годности </a:t>
            </a:r>
            <a:r>
              <a:rPr lang="ru-RU" dirty="0" smtClean="0"/>
              <a:t>устанавливаются для пищевых продуктов, у которых по истечении определенного срока с момента их изготовления</a:t>
            </a:r>
            <a:endParaRPr lang="ru-RU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42910" y="3714752"/>
            <a:ext cx="3214710" cy="14287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ухудшается качество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714876" y="3714752"/>
            <a:ext cx="3429024" cy="14287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ими приобретаются свойства, представляющие опасность для здоровья человека</a:t>
            </a:r>
            <a:endParaRPr lang="ru-RU" sz="2000" b="1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071670" y="5715016"/>
            <a:ext cx="4857784" cy="10001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утрачивают пригодность для использования по назначению.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23" name="Выгнутая влево стрелка 22"/>
          <p:cNvSpPr/>
          <p:nvPr/>
        </p:nvSpPr>
        <p:spPr>
          <a:xfrm>
            <a:off x="1357290" y="5143512"/>
            <a:ext cx="714380" cy="1143008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7" name="Выгнутая вправо стрелка 26"/>
          <p:cNvSpPr/>
          <p:nvPr/>
        </p:nvSpPr>
        <p:spPr>
          <a:xfrm>
            <a:off x="6929454" y="5143512"/>
            <a:ext cx="714380" cy="1143008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1046</TotalTime>
  <Words>1498</Words>
  <Application>Microsoft Office PowerPoint</Application>
  <PresentationFormat>Экран (4:3)</PresentationFormat>
  <Paragraphs>189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 Обоснование сроков годности пищевой продукции.    Начальник отдела надзора за питанием населения, условиями обучения и воспитания  Управления Роспотребнадзора по Забайкальскому краю Ульданова Динара Сафиулловна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Технический регламент Таможенного союза ТР ТС 021/2011 «О безопасности пищевой продукции»  Статья 7. Общие требования безопасности пищевой продукции  Пищевая продукция, находящаяся в обращении на таможенной территории Таможенного союза в течение установленного срока годности, при использовании по назначению должна быть безопасной.  Сроки годности и условия хранения пищевой продукции устанавливаются изготовителем. </vt:lpstr>
      <vt:lpstr> Федеральный закон от 02.01.2000 № 29-ФЗ «О качестве и безопасности пищевых продуктов» </vt:lpstr>
      <vt:lpstr>Срок годности начинается с момента окончания технологического процесса по изготовлению продукта, а заканчивается критической датой, после которой свойства продукта претерпевают необратимые изменения.  Срок годности — это время, до которого продукт сохраняет свои свойства:  </vt:lpstr>
      <vt:lpstr>СанПиН 2.3.2.1324-03 «Гигиенические требования к срокам годности и условиям хранения пищевых продуктов» (п.1.5)</vt:lpstr>
      <vt:lpstr>СанПиН 2.3.2.1324-03 «Гигиенические требования к срокам годности и условиям хранения пищевых продуктов» </vt:lpstr>
      <vt:lpstr>СанПиН 2.3.2.1324-03 «Гигиенические требования к срокам годности и условиям хранения пищевых продуктов» </vt:lpstr>
      <vt:lpstr>СанПиН 2.3.2.1324-03 «Гигиенические требования к срокам годности и условиям хранения пищевых продуктов» </vt:lpstr>
      <vt:lpstr>СанПиН 2.3.2.1324-03 «Гигиенические требования к срокам годности и условиям хранения пищевых продуктов» (Приложение 1)</vt:lpstr>
      <vt:lpstr>СанПиН 2.3.2.1324-03 «Гигиенические требования к срокам годности и условиям хранения пищевых продуктов» (п.1.9)</vt:lpstr>
      <vt:lpstr>СанПиН 2.3.2.1324-03 «Гигиенические требования к срокам годности и условиям хранения пищевых продуктов» (п.1.10)</vt:lpstr>
      <vt:lpstr>СанПиН 2.3.2.1324-03 «Гигиенические требования к срокам годности и условиям хранения пищевых продуктов»</vt:lpstr>
      <vt:lpstr>СанПиН 2.3.2.1324-03 «Гигиенические требования к срокам годности и условиям хранения пищевых продуктов» (п.3.1)</vt:lpstr>
      <vt:lpstr>СанПиН 2.3.2.1324-03 «Гигиенические требования к срокам годности и условиям хранения пищевых продуктов»(п.3.1)</vt:lpstr>
      <vt:lpstr>  МУК 4.2.1847-04 «Санитарно-эпидемиологическая оценка обоснования сроков годности и условий хранения пищевых продуктов».  </vt:lpstr>
      <vt:lpstr>  МУК 4.2.1847-04 «Санитарно-эпидемиологическая оценка обоснования сроков годности и условий хранения пищевых продуктов».  </vt:lpstr>
      <vt:lpstr>  МУК 4.2.1847-04 «Санитарно-эпидемиологическая оценка обоснования сроков годности и условий хранения пищевых продуктов».  </vt:lpstr>
      <vt:lpstr>  МУК 4.2.1847-04 «Санитарно-эпидемиологическая оценка обоснования сроков годности и условий хранения пищевых продуктов»    </vt:lpstr>
      <vt:lpstr>  МУК 4.2.1847-04 «Санитарно-эпидемиологическая оценка обоснования сроков годности и условий хранения пищевых продуктов»    </vt:lpstr>
      <vt:lpstr>  МУК 4.2.1847-04 «Санитарно-эпидемиологическая оценка обоснования сроков годности и условий хранения пищевых продуктов».  </vt:lpstr>
      <vt:lpstr>  МУК 4.2.1847-04 «Санитарно-эпидемиологическая оценка обоснования сроков годности и условий хранения пищевых продуктов».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Динара</dc:creator>
  <cp:lastModifiedBy>Илья Девяткин</cp:lastModifiedBy>
  <cp:revision>69</cp:revision>
  <dcterms:created xsi:type="dcterms:W3CDTF">2019-09-18T13:44:19Z</dcterms:created>
  <dcterms:modified xsi:type="dcterms:W3CDTF">2020-01-22T08:46:11Z</dcterms:modified>
</cp:coreProperties>
</file>